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28" r:id="rId2"/>
    <p:sldId id="329" r:id="rId3"/>
    <p:sldId id="331" r:id="rId4"/>
    <p:sldId id="330" r:id="rId5"/>
    <p:sldId id="332" r:id="rId6"/>
    <p:sldId id="311" r:id="rId7"/>
    <p:sldId id="304" r:id="rId8"/>
    <p:sldId id="305" r:id="rId9"/>
    <p:sldId id="306" r:id="rId10"/>
    <p:sldId id="307" r:id="rId11"/>
    <p:sldId id="308" r:id="rId12"/>
    <p:sldId id="315" r:id="rId13"/>
    <p:sldId id="309" r:id="rId14"/>
    <p:sldId id="310" r:id="rId15"/>
    <p:sldId id="319" r:id="rId16"/>
    <p:sldId id="257" r:id="rId17"/>
    <p:sldId id="258" r:id="rId18"/>
    <p:sldId id="313" r:id="rId19"/>
    <p:sldId id="259" r:id="rId20"/>
    <p:sldId id="326" r:id="rId21"/>
    <p:sldId id="260" r:id="rId22"/>
    <p:sldId id="320" r:id="rId23"/>
    <p:sldId id="261" r:id="rId24"/>
    <p:sldId id="321" r:id="rId25"/>
    <p:sldId id="322" r:id="rId26"/>
    <p:sldId id="327" r:id="rId27"/>
    <p:sldId id="262" r:id="rId28"/>
    <p:sldId id="263" r:id="rId29"/>
    <p:sldId id="323" r:id="rId30"/>
    <p:sldId id="265" r:id="rId31"/>
    <p:sldId id="266" r:id="rId32"/>
    <p:sldId id="324" r:id="rId33"/>
    <p:sldId id="325" r:id="rId34"/>
    <p:sldId id="267" r:id="rId35"/>
    <p:sldId id="268" r:id="rId36"/>
    <p:sldId id="269" r:id="rId37"/>
    <p:sldId id="270" r:id="rId38"/>
    <p:sldId id="271" r:id="rId39"/>
    <p:sldId id="272" r:id="rId40"/>
    <p:sldId id="274" r:id="rId41"/>
    <p:sldId id="275" r:id="rId42"/>
    <p:sldId id="276" r:id="rId43"/>
    <p:sldId id="277" r:id="rId44"/>
    <p:sldId id="278" r:id="rId45"/>
    <p:sldId id="279" r:id="rId46"/>
    <p:sldId id="280" r:id="rId47"/>
    <p:sldId id="333" r:id="rId48"/>
    <p:sldId id="281" r:id="rId49"/>
    <p:sldId id="338" r:id="rId50"/>
    <p:sldId id="282" r:id="rId51"/>
    <p:sldId id="335" r:id="rId52"/>
    <p:sldId id="336" r:id="rId53"/>
    <p:sldId id="337" r:id="rId54"/>
    <p:sldId id="283" r:id="rId55"/>
    <p:sldId id="340" r:id="rId56"/>
    <p:sldId id="339" r:id="rId57"/>
    <p:sldId id="284" r:id="rId58"/>
    <p:sldId id="285" r:id="rId59"/>
    <p:sldId id="341" r:id="rId60"/>
    <p:sldId id="286" r:id="rId61"/>
    <p:sldId id="287" r:id="rId62"/>
    <p:sldId id="342" r:id="rId63"/>
    <p:sldId id="343" r:id="rId64"/>
    <p:sldId id="344" r:id="rId65"/>
    <p:sldId id="288" r:id="rId66"/>
    <p:sldId id="289" r:id="rId67"/>
    <p:sldId id="290" r:id="rId68"/>
    <p:sldId id="291" r:id="rId69"/>
    <p:sldId id="292" r:id="rId70"/>
    <p:sldId id="345" r:id="rId71"/>
    <p:sldId id="293" r:id="rId72"/>
    <p:sldId id="294" r:id="rId73"/>
    <p:sldId id="295" r:id="rId74"/>
    <p:sldId id="296" r:id="rId75"/>
    <p:sldId id="346" r:id="rId76"/>
    <p:sldId id="297" r:id="rId77"/>
    <p:sldId id="298" r:id="rId78"/>
    <p:sldId id="299" r:id="rId79"/>
    <p:sldId id="300" r:id="rId8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initials="M" lastIdx="1" clrIdx="0">
    <p:extLst>
      <p:ext uri="{19B8F6BF-5375-455C-9EA6-DF929625EA0E}">
        <p15:presenceInfo xmlns:p15="http://schemas.microsoft.com/office/powerpoint/2012/main" userId="Microsof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53235" autoAdjust="0"/>
  </p:normalViewPr>
  <p:slideViewPr>
    <p:cSldViewPr snapToGrid="0">
      <p:cViewPr varScale="1">
        <p:scale>
          <a:sx n="55" d="100"/>
          <a:sy n="55" d="100"/>
        </p:scale>
        <p:origin x="267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25086-CA00-4A92-8D6E-633701FBCC70}" type="datetimeFigureOut">
              <a:rPr lang="fr-FR" smtClean="0"/>
              <a:t>28/12/2020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04EED-F814-4823-935C-2E8C1EE4507B}" type="slidenum">
              <a:rPr lang="fr-FR" smtClean="0"/>
              <a:t>‹#›</a:t>
            </a:fld>
            <a:endParaRPr lang="fr-FR"/>
          </a:p>
        </p:txBody>
      </p:sp>
    </p:spTree>
    <p:extLst>
      <p:ext uri="{BB962C8B-B14F-4D97-AF65-F5344CB8AC3E}">
        <p14:creationId xmlns:p14="http://schemas.microsoft.com/office/powerpoint/2010/main" val="260976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Bonjour Mr. Je suis MR xx votre instructeur</a:t>
            </a:r>
          </a:p>
          <a:p>
            <a:endParaRPr lang="fr-FR" dirty="0"/>
          </a:p>
        </p:txBody>
      </p:sp>
    </p:spTree>
    <p:extLst>
      <p:ext uri="{BB962C8B-B14F-4D97-AF65-F5344CB8AC3E}">
        <p14:creationId xmlns:p14="http://schemas.microsoft.com/office/powerpoint/2010/main" val="300444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A l’instar de ce qui s’est passé en traction, la pièce sollicitée rétrécit proportionnellement aux efforts; conforment à la même équation de la traction</a:t>
            </a:r>
          </a:p>
          <a:p>
            <a:r>
              <a:rPr lang="fr-FR" sz="936" kern="1200" dirty="0" smtClean="0">
                <a:solidFill>
                  <a:schemeClr val="tx1"/>
                </a:solidFill>
                <a:effectLst/>
                <a:latin typeface="+mn-lt"/>
                <a:ea typeface="+mn-ea"/>
                <a:cs typeface="+mn-cs"/>
              </a:rPr>
              <a:t>Par contre, en fonction de la dimension de la pièce, une sollicitation en compression entraine :</a:t>
            </a:r>
          </a:p>
          <a:p>
            <a:r>
              <a:rPr lang="fr-FR" sz="936" kern="1200" dirty="0" smtClean="0">
                <a:solidFill>
                  <a:schemeClr val="tx1"/>
                </a:solidFill>
                <a:effectLst/>
                <a:latin typeface="+mn-lt"/>
                <a:ea typeface="+mn-ea"/>
                <a:cs typeface="+mn-cs"/>
              </a:rPr>
              <a:t>Soit une pièce épaisse dans un premier temps, un rétrécissement de la pièce, pouvant aller jusqu’à la rupture</a:t>
            </a:r>
          </a:p>
          <a:p>
            <a:r>
              <a:rPr lang="fr-FR" sz="936" kern="1200" dirty="0" smtClean="0">
                <a:solidFill>
                  <a:schemeClr val="tx1"/>
                </a:solidFill>
                <a:effectLst/>
                <a:latin typeface="+mn-lt"/>
                <a:ea typeface="+mn-ea"/>
                <a:cs typeface="+mn-cs"/>
              </a:rPr>
              <a:t>Soit par exemple pour une structure dont la longueur est importante par rapport à l’épaisseur, un flambage </a:t>
            </a:r>
          </a:p>
          <a:p>
            <a:endParaRPr lang="fr-FR" sz="936"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On lutte contre le flambage en utilisant des pièces de faible longueur, rayon important et type de liaison bi-encastrée. Pendant un vol stabilisé l’extrados de l’aile est soumis à la compression donc au flambage.</a:t>
            </a:r>
          </a:p>
          <a:p>
            <a:endParaRPr lang="fr-FR" sz="936" kern="1200" dirty="0" smtClean="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070746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Le </a:t>
                </a:r>
                <a:r>
                  <a:rPr lang="fr-FR" sz="936" kern="1200" dirty="0">
                    <a:solidFill>
                      <a:schemeClr val="tx1"/>
                    </a:solidFill>
                    <a:effectLst/>
                    <a:latin typeface="+mn-lt"/>
                    <a:ea typeface="+mn-ea"/>
                    <a:cs typeface="+mn-cs"/>
                  </a:rPr>
                  <a:t>cisaillement n’est pas une sollicitation perpendiculaire à la section, comme la traction et la </a:t>
                </a:r>
                <a:r>
                  <a:rPr lang="fr-FR" sz="936" kern="1200" dirty="0" smtClean="0">
                    <a:solidFill>
                      <a:schemeClr val="tx1"/>
                    </a:solidFill>
                    <a:effectLst/>
                    <a:latin typeface="+mn-lt"/>
                    <a:ea typeface="+mn-ea"/>
                    <a:cs typeface="+mn-cs"/>
                  </a:rPr>
                  <a:t>compression. la charge agit parallèlement à la section</a:t>
                </a:r>
              </a:p>
              <a:p>
                <a:r>
                  <a:rPr lang="fr-FR" sz="936" kern="1200" dirty="0" smtClean="0">
                    <a:solidFill>
                      <a:schemeClr val="tx1"/>
                    </a:solidFill>
                    <a:effectLst/>
                    <a:latin typeface="+mn-lt"/>
                    <a:ea typeface="+mn-ea"/>
                    <a:cs typeface="+mn-cs"/>
                  </a:rPr>
                  <a:t> </a:t>
                </a:r>
                <a:r>
                  <a:rPr lang="fr-FR" sz="936" kern="1200" dirty="0">
                    <a:solidFill>
                      <a:schemeClr val="tx1"/>
                    </a:solidFill>
                    <a:effectLst/>
                    <a:latin typeface="+mn-lt"/>
                    <a:ea typeface="+mn-ea"/>
                    <a:cs typeface="+mn-cs"/>
                  </a:rPr>
                  <a:t>Un effort T appliquée parallèlement à une section T est appelle l’effort tranchant</a:t>
                </a:r>
              </a:p>
              <a:p>
                <a:r>
                  <a:rPr lang="fr-FR" sz="936" kern="1200" dirty="0">
                    <a:solidFill>
                      <a:schemeClr val="tx1"/>
                    </a:solidFill>
                    <a:effectLst/>
                    <a:latin typeface="+mn-lt"/>
                    <a:ea typeface="+mn-ea"/>
                    <a:cs typeface="+mn-cs"/>
                  </a:rPr>
                  <a:t>A l’image de la traction on définit la contrainte de cisaillement comme </a:t>
                </a:r>
                <a14:m>
                  <m:oMath xmlns:m="http://schemas.openxmlformats.org/officeDocument/2006/math">
                    <m:r>
                      <a:rPr lang="fr-FR" sz="936" i="1" kern="1200">
                        <a:solidFill>
                          <a:schemeClr val="tx1"/>
                        </a:solidFill>
                        <a:effectLst/>
                        <a:latin typeface="Cambria Math" panose="02040503050406030204" pitchFamily="18" charset="0"/>
                        <a:ea typeface="+mn-ea"/>
                        <a:cs typeface="+mn-cs"/>
                      </a:rPr>
                      <m:t>𝜏</m:t>
                    </m:r>
                    <m:r>
                      <a:rPr lang="fr-FR" sz="936" i="1" kern="1200">
                        <a:solidFill>
                          <a:schemeClr val="tx1"/>
                        </a:solidFill>
                        <a:effectLst/>
                        <a:latin typeface="Cambria Math" panose="02040503050406030204" pitchFamily="18" charset="0"/>
                        <a:ea typeface="+mn-ea"/>
                        <a:cs typeface="+mn-cs"/>
                      </a:rPr>
                      <m:t>=</m:t>
                    </m:r>
                    <m:f>
                      <m:fPr>
                        <m:ctrlPr>
                          <a:rPr lang="fr-FR" sz="936" i="1" kern="1200">
                            <a:solidFill>
                              <a:schemeClr val="tx1"/>
                            </a:solidFill>
                            <a:effectLst/>
                            <a:latin typeface="Cambria Math" panose="02040503050406030204" pitchFamily="18" charset="0"/>
                            <a:ea typeface="+mn-ea"/>
                            <a:cs typeface="+mn-cs"/>
                          </a:rPr>
                        </m:ctrlPr>
                      </m:fPr>
                      <m:num>
                        <m:r>
                          <a:rPr lang="fr-FR" sz="936" i="1" kern="1200">
                            <a:solidFill>
                              <a:schemeClr val="tx1"/>
                            </a:solidFill>
                            <a:effectLst/>
                            <a:latin typeface="Cambria Math" panose="02040503050406030204" pitchFamily="18" charset="0"/>
                            <a:ea typeface="+mn-ea"/>
                            <a:cs typeface="+mn-cs"/>
                          </a:rPr>
                          <m:t>𝑇</m:t>
                        </m:r>
                      </m:num>
                      <m:den>
                        <m:r>
                          <a:rPr lang="fr-FR" sz="936" i="1" kern="1200">
                            <a:solidFill>
                              <a:schemeClr val="tx1"/>
                            </a:solidFill>
                            <a:effectLst/>
                            <a:latin typeface="Cambria Math" panose="02040503050406030204" pitchFamily="18" charset="0"/>
                            <a:ea typeface="+mn-ea"/>
                            <a:cs typeface="+mn-cs"/>
                          </a:rPr>
                          <m:t>𝑆</m:t>
                        </m:r>
                      </m:den>
                    </m:f>
                  </m:oMath>
                </a14:m>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Sous l’influence de ces contraintes, la pièce va se déformer et les 2 faces en question vont glisser l’une par rapport à l’autre. L’angle γ, infiniment petit, qui définit cette distorsion, s’appelle l’angle de glissement.</a:t>
                </a:r>
              </a:p>
              <a:p>
                <a:r>
                  <a:rPr lang="fr-FR" sz="936" kern="1200" dirty="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 </a:t>
                </a:r>
                <a14:m>
                  <m:oMath xmlns:m="http://schemas.openxmlformats.org/officeDocument/2006/math">
                    <m:r>
                      <a:rPr lang="fr-FR" sz="936" i="1" kern="1200">
                        <a:solidFill>
                          <a:schemeClr val="tx1"/>
                        </a:solidFill>
                        <a:effectLst/>
                        <a:latin typeface="Cambria Math" panose="02040503050406030204" pitchFamily="18" charset="0"/>
                        <a:ea typeface="+mn-ea"/>
                        <a:cs typeface="+mn-cs"/>
                      </a:rPr>
                      <m:t>𝜏</m:t>
                    </m:r>
                    <m:r>
                      <a:rPr lang="fr-FR" sz="936" i="1" kern="1200">
                        <a:solidFill>
                          <a:schemeClr val="tx1"/>
                        </a:solidFill>
                        <a:effectLst/>
                        <a:latin typeface="Cambria Math" panose="02040503050406030204" pitchFamily="18" charset="0"/>
                        <a:ea typeface="+mn-ea"/>
                        <a:cs typeface="+mn-cs"/>
                      </a:rPr>
                      <m:t>=</m:t>
                    </m:r>
                    <m:r>
                      <a:rPr lang="fr-FR" sz="936" i="1" kern="1200">
                        <a:solidFill>
                          <a:schemeClr val="tx1"/>
                        </a:solidFill>
                        <a:effectLst/>
                        <a:latin typeface="Cambria Math" panose="02040503050406030204" pitchFamily="18" charset="0"/>
                        <a:ea typeface="+mn-ea"/>
                        <a:cs typeface="+mn-cs"/>
                      </a:rPr>
                      <m:t>𝛾</m:t>
                    </m:r>
                    <m:r>
                      <a:rPr lang="fr-FR" sz="936" i="1" kern="1200">
                        <a:solidFill>
                          <a:schemeClr val="tx1"/>
                        </a:solidFill>
                        <a:effectLst/>
                        <a:latin typeface="Cambria Math" panose="02040503050406030204" pitchFamily="18" charset="0"/>
                        <a:ea typeface="+mn-ea"/>
                        <a:cs typeface="+mn-cs"/>
                      </a:rPr>
                      <m:t>𝐺</m:t>
                    </m:r>
                  </m:oMath>
                </a14:m>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G module de glissement ou encore module de Coulomb</a:t>
                </a:r>
              </a:p>
              <a:p>
                <a:endParaRPr lang="fr-FR" dirty="0"/>
              </a:p>
            </p:txBody>
          </p:sp>
        </mc:Choice>
        <mc:Fallback xmlns="">
          <p:sp>
            <p:nvSpPr>
              <p:cNvPr id="3" name="Espace réservé des notes 2"/>
              <p:cNvSpPr>
                <a:spLocks noGrp="1"/>
              </p:cNvSpPr>
              <p:nvPr>
                <p:ph type="body" idx="1"/>
              </p:nvPr>
            </p:nvSpPr>
            <p:spPr/>
            <p:txBody>
              <a:bodyPr/>
              <a:lstStyle/>
              <a:p>
                <a:pPr lvl="0" rtl="0"/>
                <a:r>
                  <a:rPr lang="fr-FR" sz="936" kern="1200" dirty="0" smtClean="0">
                    <a:solidFill>
                      <a:schemeClr val="tx1"/>
                    </a:solidFill>
                    <a:effectLst/>
                    <a:latin typeface="+mn-lt"/>
                    <a:ea typeface="+mn-ea"/>
                    <a:cs typeface="+mn-cs"/>
                  </a:rPr>
                  <a:t>Lorsque la charge agit parallèlement à la section, elle subit un cisaillement :</a:t>
                </a:r>
              </a:p>
              <a:p>
                <a:r>
                  <a:rPr lang="fr-FR" sz="936" kern="1200" dirty="0" smtClean="0">
                    <a:solidFill>
                      <a:schemeClr val="tx1"/>
                    </a:solidFill>
                    <a:effectLst/>
                    <a:latin typeface="+mn-lt"/>
                    <a:ea typeface="+mn-ea"/>
                    <a:cs typeface="+mn-cs"/>
                  </a:rPr>
                  <a:t>Dans la section, on va avoir antagonisme entre la </a:t>
                </a:r>
                <a:r>
                  <a:rPr lang="fr-FR" sz="936" kern="1200" dirty="0" err="1" smtClean="0">
                    <a:solidFill>
                      <a:schemeClr val="tx1"/>
                    </a:solidFill>
                    <a:effectLst/>
                    <a:latin typeface="+mn-lt"/>
                    <a:ea typeface="+mn-ea"/>
                    <a:cs typeface="+mn-cs"/>
                  </a:rPr>
                  <a:t>pertie</a:t>
                </a:r>
                <a:r>
                  <a:rPr lang="fr-FR" sz="936" kern="1200" dirty="0" smtClean="0">
                    <a:solidFill>
                      <a:schemeClr val="tx1"/>
                    </a:solidFill>
                    <a:effectLst/>
                    <a:latin typeface="+mn-lt"/>
                    <a:ea typeface="+mn-ea"/>
                    <a:cs typeface="+mn-cs"/>
                  </a:rPr>
                  <a:t> droite qui veut suivre l’action de son poids et la parties gauche qui s’y oppose (S) </a:t>
                </a:r>
                <a:r>
                  <a:rPr lang="fr-FR" sz="936" kern="1200" dirty="0" err="1" smtClean="0">
                    <a:solidFill>
                      <a:schemeClr val="tx1"/>
                    </a:solidFill>
                    <a:effectLst/>
                    <a:latin typeface="+mn-lt"/>
                    <a:ea typeface="+mn-ea"/>
                    <a:cs typeface="+mn-cs"/>
                  </a:rPr>
                  <a:t>cisaillee</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Un effort T appliquée parallèlement a une section d’une pièce tend à casser la cohésion des molécules par glissement des deux surfaces sollicitées, l’une par rapport à l’autre (exemple ciseaux)</a:t>
                </a:r>
              </a:p>
              <a:p>
                <a:r>
                  <a:rPr lang="fr-FR" sz="936" kern="1200" dirty="0" smtClean="0">
                    <a:solidFill>
                      <a:schemeClr val="tx1"/>
                    </a:solidFill>
                    <a:effectLst/>
                    <a:latin typeface="+mn-lt"/>
                    <a:ea typeface="+mn-ea"/>
                    <a:cs typeface="+mn-cs"/>
                  </a:rPr>
                  <a:t>Le cisaillement n’est pas une sollicitation perpendiculaire à la section, comme la traction et la compression, mais parallèle à celle-ci.</a:t>
                </a:r>
              </a:p>
              <a:p>
                <a:r>
                  <a:rPr lang="fr-FR" sz="936" kern="1200" dirty="0" smtClean="0">
                    <a:solidFill>
                      <a:schemeClr val="tx1"/>
                    </a:solidFill>
                    <a:effectLst/>
                    <a:latin typeface="+mn-lt"/>
                    <a:ea typeface="+mn-ea"/>
                    <a:cs typeface="+mn-cs"/>
                  </a:rPr>
                  <a:t>Soit une pièce encastrée dans un support ; la contrainte de cisaillement (</a:t>
                </a:r>
                <a:r>
                  <a:rPr lang="fr-FR" sz="936" i="0" kern="1200">
                    <a:solidFill>
                      <a:schemeClr val="tx1"/>
                    </a:solidFill>
                    <a:effectLst/>
                    <a:latin typeface="+mn-lt"/>
                    <a:ea typeface="+mn-ea"/>
                    <a:cs typeface="+mn-cs"/>
                  </a:rPr>
                  <a:t>𝜏</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generee</a:t>
                </a:r>
                <a:r>
                  <a:rPr lang="fr-FR" sz="936" kern="1200" dirty="0">
                    <a:solidFill>
                      <a:schemeClr val="tx1"/>
                    </a:solidFill>
                    <a:effectLst/>
                    <a:latin typeface="+mn-lt"/>
                    <a:ea typeface="+mn-ea"/>
                    <a:cs typeface="+mn-cs"/>
                  </a:rPr>
                  <a:t> par cette force T dans la section (S) est </a:t>
                </a:r>
                <a:r>
                  <a:rPr lang="fr-FR" sz="936" kern="1200" dirty="0" err="1">
                    <a:solidFill>
                      <a:schemeClr val="tx1"/>
                    </a:solidFill>
                    <a:effectLst/>
                    <a:latin typeface="+mn-lt"/>
                    <a:ea typeface="+mn-ea"/>
                    <a:cs typeface="+mn-cs"/>
                  </a:rPr>
                  <a:t>donnees</a:t>
                </a:r>
                <a:r>
                  <a:rPr lang="fr-FR" sz="936" kern="1200" dirty="0">
                    <a:solidFill>
                      <a:schemeClr val="tx1"/>
                    </a:solidFill>
                    <a:effectLst/>
                    <a:latin typeface="+mn-lt"/>
                    <a:ea typeface="+mn-ea"/>
                    <a:cs typeface="+mn-cs"/>
                  </a:rPr>
                  <a:t> par l’expression :</a:t>
                </a:r>
              </a:p>
              <a:p>
                <a:r>
                  <a:rPr lang="fr-FR" sz="936" i="0" kern="1200">
                    <a:solidFill>
                      <a:schemeClr val="tx1"/>
                    </a:solidFill>
                    <a:effectLst/>
                    <a:latin typeface="+mn-lt"/>
                    <a:ea typeface="+mn-ea"/>
                    <a:cs typeface="+mn-cs"/>
                  </a:rPr>
                  <a:t>𝜏=𝑇/𝑆</a:t>
                </a:r>
                <a:endParaRPr lang="fr-FR" sz="936"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T est appelle l’effort tranchant</a:t>
                </a:r>
              </a:p>
              <a:p>
                <a:endParaRPr lang="fr-FR" sz="936" kern="1200" dirty="0" smtClean="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395514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résistance d’un matériau est généralement moins bonne au cisaillement qu’en traction. </a:t>
                </a:r>
              </a:p>
              <a:p>
                <a:r>
                  <a:rPr lang="fr-FR" sz="1200" kern="1200" dirty="0" smtClean="0">
                    <a:solidFill>
                      <a:schemeClr val="tx1"/>
                    </a:solidFill>
                    <a:effectLst/>
                    <a:latin typeface="+mn-lt"/>
                    <a:ea typeface="+mn-ea"/>
                    <a:cs typeface="+mn-cs"/>
                  </a:rPr>
                  <a:t>Pour les métaux : τ</a:t>
                </a:r>
                <a:r>
                  <a:rPr lang="fr-FR" sz="1200" kern="1200" baseline="-25000" dirty="0" smtClean="0">
                    <a:solidFill>
                      <a:schemeClr val="tx1"/>
                    </a:solidFill>
                    <a:effectLst/>
                    <a:latin typeface="+mn-lt"/>
                    <a:ea typeface="+mn-ea"/>
                    <a:cs typeface="+mn-cs"/>
                  </a:rPr>
                  <a:t>R</a:t>
                </a:r>
                <a:r>
                  <a:rPr lang="fr-FR" sz="1200" kern="1200" dirty="0" smtClean="0">
                    <a:solidFill>
                      <a:schemeClr val="tx1"/>
                    </a:solidFill>
                    <a:effectLst/>
                    <a:latin typeface="+mn-lt"/>
                    <a:ea typeface="+mn-ea"/>
                    <a:cs typeface="+mn-cs"/>
                  </a:rPr>
                  <a:t>≈3/5 </a:t>
                </a:r>
                <a:r>
                  <a:rPr lang="fr-FR" sz="1200" kern="1200" dirty="0" err="1" smtClean="0">
                    <a:solidFill>
                      <a:schemeClr val="tx1"/>
                    </a:solidFill>
                    <a:effectLst/>
                    <a:latin typeface="+mn-lt"/>
                    <a:ea typeface="+mn-ea"/>
                    <a:cs typeface="+mn-cs"/>
                  </a:rPr>
                  <a:t>σ</a:t>
                </a:r>
                <a:r>
                  <a:rPr lang="fr-FR" sz="1200" kern="1200" baseline="-25000" dirty="0" err="1" smtClean="0">
                    <a:solidFill>
                      <a:schemeClr val="tx1"/>
                    </a:solidFill>
                    <a:effectLst/>
                    <a:latin typeface="+mn-lt"/>
                    <a:ea typeface="+mn-ea"/>
                    <a:cs typeface="+mn-cs"/>
                  </a:rPr>
                  <a:t>R</a:t>
                </a:r>
                <a:r>
                  <a:rPr lang="fr-FR" sz="1200" kern="1200" baseline="-250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C’est le cas des contraintes s’exerçant sur les rivets, les clous, les filetages des assemblages vissés.</a:t>
                </a:r>
              </a:p>
              <a:p>
                <a:r>
                  <a:rPr lang="fr-FR" sz="1200" kern="1200" dirty="0" smtClean="0">
                    <a:solidFill>
                      <a:schemeClr val="tx1"/>
                    </a:solidFill>
                    <a:effectLst/>
                    <a:latin typeface="+mn-lt"/>
                    <a:ea typeface="+mn-ea"/>
                    <a:cs typeface="+mn-cs"/>
                  </a:rPr>
                  <a:t>En outre l’effort tranchant provoque un moment de flexion sur chaque section :</a:t>
                </a:r>
              </a:p>
              <a:p>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résistance d’un matériau est généralement moins bonne au cisaillement qu’en traction. Pour les métaux : τ</a:t>
                </a:r>
                <a:r>
                  <a:rPr lang="fr-FR" sz="1200" kern="1200" baseline="-25000" dirty="0" smtClean="0">
                    <a:solidFill>
                      <a:schemeClr val="tx1"/>
                    </a:solidFill>
                    <a:effectLst/>
                    <a:latin typeface="+mn-lt"/>
                    <a:ea typeface="+mn-ea"/>
                    <a:cs typeface="+mn-cs"/>
                  </a:rPr>
                  <a:t>R</a:t>
                </a:r>
                <a:r>
                  <a:rPr lang="fr-FR" sz="1200" kern="1200" dirty="0" smtClean="0">
                    <a:solidFill>
                      <a:schemeClr val="tx1"/>
                    </a:solidFill>
                    <a:effectLst/>
                    <a:latin typeface="+mn-lt"/>
                    <a:ea typeface="+mn-ea"/>
                    <a:cs typeface="+mn-cs"/>
                  </a:rPr>
                  <a:t>≈3/5 </a:t>
                </a:r>
                <a:r>
                  <a:rPr lang="fr-FR" sz="1200" kern="1200" dirty="0" err="1" smtClean="0">
                    <a:solidFill>
                      <a:schemeClr val="tx1"/>
                    </a:solidFill>
                    <a:effectLst/>
                    <a:latin typeface="+mn-lt"/>
                    <a:ea typeface="+mn-ea"/>
                    <a:cs typeface="+mn-cs"/>
                  </a:rPr>
                  <a:t>σ</a:t>
                </a:r>
                <a:r>
                  <a:rPr lang="fr-FR" sz="1200" kern="1200" baseline="-25000" dirty="0" err="1" smtClean="0">
                    <a:solidFill>
                      <a:schemeClr val="tx1"/>
                    </a:solidFill>
                    <a:effectLst/>
                    <a:latin typeface="+mn-lt"/>
                    <a:ea typeface="+mn-ea"/>
                    <a:cs typeface="+mn-cs"/>
                  </a:rPr>
                  <a:t>R</a:t>
                </a:r>
                <a:r>
                  <a:rPr lang="fr-FR" sz="1200" kern="1200" baseline="-250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C’est le cas des contraintes s’exerçant sur les rivets, les clous, les filetages des assemblages vissés.</a:t>
                </a:r>
              </a:p>
              <a:p>
                <a:r>
                  <a:rPr lang="fr-FR" sz="1200" kern="1200" dirty="0" smtClean="0">
                    <a:solidFill>
                      <a:schemeClr val="tx1"/>
                    </a:solidFill>
                    <a:effectLst/>
                    <a:latin typeface="+mn-lt"/>
                    <a:ea typeface="+mn-ea"/>
                    <a:cs typeface="+mn-cs"/>
                  </a:rPr>
                  <a:t>En outre l’effort tranchant provoque un moment de flexion sur chaque section :</a:t>
                </a:r>
              </a:p>
              <a:p>
                <a:r>
                  <a:rPr lang="fr-FR" sz="1200" i="0" kern="1200">
                    <a:solidFill>
                      <a:schemeClr val="tx1"/>
                    </a:solidFill>
                    <a:effectLst/>
                    <a:latin typeface="+mn-lt"/>
                    <a:ea typeface="+mn-ea"/>
                    <a:cs typeface="+mn-cs"/>
                  </a:rPr>
                  <a:t>𝑀_𝑓=∫2_0^𝑙▒〖𝑇.𝑑𝑥〗</a:t>
                </a:r>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004EED-F814-4823-935C-2E8C1EE4507B}" type="slidenum">
              <a:rPr lang="fr-FR" smtClean="0"/>
              <a:t>12</a:t>
            </a:fld>
            <a:endParaRPr lang="fr-FR"/>
          </a:p>
        </p:txBody>
      </p:sp>
    </p:spTree>
    <p:extLst>
      <p:ext uri="{BB962C8B-B14F-4D97-AF65-F5344CB8AC3E}">
        <p14:creationId xmlns:p14="http://schemas.microsoft.com/office/powerpoint/2010/main" val="1667254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Soit une pièce allongée de section ronde ; appliquons une torsion </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936"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936" kern="1200" dirty="0">
                    <a:solidFill>
                      <a:schemeClr val="tx1"/>
                    </a:solidFill>
                    <a:effectLst/>
                    <a:latin typeface="+mn-lt"/>
                    <a:ea typeface="+mn-ea"/>
                    <a:cs typeface="+mn-cs"/>
                  </a:rPr>
                  <a:t>Ce cisaillement est maximum en surface et va diminuer en se dirigeant vers le centre, ou il est nul</a:t>
                </a:r>
              </a:p>
              <a:p>
                <a:r>
                  <a:rPr lang="fr-FR" sz="936" kern="1200" dirty="0">
                    <a:solidFill>
                      <a:schemeClr val="tx1"/>
                    </a:solidFill>
                    <a:effectLst/>
                    <a:latin typeface="+mn-lt"/>
                    <a:ea typeface="+mn-ea"/>
                    <a:cs typeface="+mn-cs"/>
                  </a:rPr>
                  <a:t>Dans le domaine élastique, le moment de torsion Mt est proportionnel à l'angle unitaire de torsion θ</a:t>
                </a:r>
              </a:p>
              <a:p>
                <a:pPr/>
                <a14:m>
                  <m:oMathPara xmlns:m="http://schemas.openxmlformats.org/officeDocument/2006/math">
                    <m:oMathParaPr>
                      <m:jc m:val="centerGroup"/>
                    </m:oMathParaPr>
                    <m:oMath xmlns:m="http://schemas.openxmlformats.org/officeDocument/2006/math">
                      <m:r>
                        <a:rPr lang="fr-FR" sz="936" i="1" kern="1200">
                          <a:solidFill>
                            <a:schemeClr val="tx1"/>
                          </a:solidFill>
                          <a:effectLst/>
                          <a:latin typeface="Cambria Math" panose="02040503050406030204" pitchFamily="18" charset="0"/>
                          <a:ea typeface="+mn-ea"/>
                          <a:cs typeface="+mn-cs"/>
                        </a:rPr>
                        <m:t>𝜃</m:t>
                      </m:r>
                      <m:r>
                        <a:rPr lang="fr-FR" sz="936" i="1" kern="1200">
                          <a:solidFill>
                            <a:schemeClr val="tx1"/>
                          </a:solidFill>
                          <a:effectLst/>
                          <a:latin typeface="Cambria Math" panose="02040503050406030204" pitchFamily="18" charset="0"/>
                          <a:ea typeface="+mn-ea"/>
                          <a:cs typeface="+mn-cs"/>
                        </a:rPr>
                        <m:t>=</m:t>
                      </m:r>
                      <m:f>
                        <m:fPr>
                          <m:ctrlPr>
                            <a:rPr lang="fr-FR" sz="936" i="1" kern="1200">
                              <a:solidFill>
                                <a:schemeClr val="tx1"/>
                              </a:solidFill>
                              <a:effectLst/>
                              <a:latin typeface="Cambria Math" panose="02040503050406030204" pitchFamily="18" charset="0"/>
                              <a:ea typeface="+mn-ea"/>
                              <a:cs typeface="+mn-cs"/>
                            </a:rPr>
                          </m:ctrlPr>
                        </m:fPr>
                        <m:num>
                          <m:r>
                            <a:rPr lang="fr-FR" sz="936" i="1" kern="1200">
                              <a:solidFill>
                                <a:schemeClr val="tx1"/>
                              </a:solidFill>
                              <a:effectLst/>
                              <a:latin typeface="Cambria Math" panose="02040503050406030204" pitchFamily="18" charset="0"/>
                              <a:ea typeface="+mn-ea"/>
                              <a:cs typeface="+mn-cs"/>
                            </a:rPr>
                            <m:t>𝛼</m:t>
                          </m:r>
                        </m:num>
                        <m:den>
                          <m:r>
                            <a:rPr lang="fr-FR" sz="936" i="1" kern="1200">
                              <a:solidFill>
                                <a:schemeClr val="tx1"/>
                              </a:solidFill>
                              <a:effectLst/>
                              <a:latin typeface="Cambria Math" panose="02040503050406030204" pitchFamily="18" charset="0"/>
                              <a:ea typeface="+mn-ea"/>
                              <a:cs typeface="+mn-cs"/>
                            </a:rPr>
                            <m:t>𝐿</m:t>
                          </m:r>
                        </m:den>
                      </m:f>
                    </m:oMath>
                  </m:oMathPara>
                </a14:m>
                <a:endParaRPr lang="fr-FR" sz="936"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fr-FR" sz="936" i="1" kern="1200">
                              <a:solidFill>
                                <a:schemeClr val="tx1"/>
                              </a:solidFill>
                              <a:effectLst/>
                              <a:latin typeface="Cambria Math" panose="02040503050406030204" pitchFamily="18" charset="0"/>
                              <a:ea typeface="+mn-ea"/>
                              <a:cs typeface="+mn-cs"/>
                            </a:rPr>
                          </m:ctrlPr>
                        </m:sSubPr>
                        <m:e>
                          <m:r>
                            <a:rPr lang="fr-FR" sz="936" i="1" kern="1200">
                              <a:solidFill>
                                <a:schemeClr val="tx1"/>
                              </a:solidFill>
                              <a:effectLst/>
                              <a:latin typeface="Cambria Math" panose="02040503050406030204" pitchFamily="18" charset="0"/>
                              <a:ea typeface="+mn-ea"/>
                              <a:cs typeface="+mn-cs"/>
                            </a:rPr>
                            <m:t>𝑀</m:t>
                          </m:r>
                        </m:e>
                        <m:sub>
                          <m:r>
                            <a:rPr lang="fr-FR" sz="936" i="1" kern="1200">
                              <a:solidFill>
                                <a:schemeClr val="tx1"/>
                              </a:solidFill>
                              <a:effectLst/>
                              <a:latin typeface="Cambria Math" panose="02040503050406030204" pitchFamily="18" charset="0"/>
                              <a:ea typeface="+mn-ea"/>
                              <a:cs typeface="+mn-cs"/>
                            </a:rPr>
                            <m:t>𝑡</m:t>
                          </m:r>
                        </m:sub>
                      </m:sSub>
                      <m:r>
                        <a:rPr lang="fr-FR" sz="936" i="1" kern="1200">
                          <a:solidFill>
                            <a:schemeClr val="tx1"/>
                          </a:solidFill>
                          <a:effectLst/>
                          <a:latin typeface="Cambria Math" panose="02040503050406030204" pitchFamily="18" charset="0"/>
                          <a:ea typeface="+mn-ea"/>
                          <a:cs typeface="+mn-cs"/>
                        </a:rPr>
                        <m:t>=</m:t>
                      </m:r>
                      <m:r>
                        <a:rPr lang="fr-FR" sz="936" i="1" kern="1200">
                          <a:solidFill>
                            <a:schemeClr val="tx1"/>
                          </a:solidFill>
                          <a:effectLst/>
                          <a:latin typeface="Cambria Math" panose="02040503050406030204" pitchFamily="18" charset="0"/>
                          <a:ea typeface="+mn-ea"/>
                          <a:cs typeface="+mn-cs"/>
                        </a:rPr>
                        <m:t>𝐺</m:t>
                      </m:r>
                      <m:r>
                        <a:rPr lang="fr-FR" sz="936" i="1" kern="1200">
                          <a:solidFill>
                            <a:schemeClr val="tx1"/>
                          </a:solidFill>
                          <a:effectLst/>
                          <a:latin typeface="Cambria Math" panose="02040503050406030204" pitchFamily="18" charset="0"/>
                          <a:ea typeface="+mn-ea"/>
                          <a:cs typeface="+mn-cs"/>
                        </a:rPr>
                        <m:t>×</m:t>
                      </m:r>
                      <m:sSub>
                        <m:sSubPr>
                          <m:ctrlPr>
                            <a:rPr lang="fr-FR" sz="936" i="1" kern="1200" smtClean="0">
                              <a:solidFill>
                                <a:schemeClr val="tx1"/>
                              </a:solidFill>
                              <a:effectLst/>
                              <a:latin typeface="Cambria Math" panose="02040503050406030204" pitchFamily="18" charset="0"/>
                              <a:ea typeface="+mn-ea"/>
                              <a:cs typeface="+mn-cs"/>
                            </a:rPr>
                          </m:ctrlPr>
                        </m:sSubPr>
                        <m:e>
                          <m:r>
                            <a:rPr lang="fr-FR" sz="936" i="1" kern="1200">
                              <a:solidFill>
                                <a:schemeClr val="tx1"/>
                              </a:solidFill>
                              <a:effectLst/>
                              <a:latin typeface="Cambria Math" panose="02040503050406030204" pitchFamily="18" charset="0"/>
                              <a:ea typeface="+mn-ea"/>
                              <a:cs typeface="+mn-cs"/>
                            </a:rPr>
                            <m:t>𝐼</m:t>
                          </m:r>
                        </m:e>
                        <m:sub>
                          <m:r>
                            <a:rPr lang="fr-FR" sz="936" i="1" kern="1200">
                              <a:solidFill>
                                <a:schemeClr val="tx1"/>
                              </a:solidFill>
                              <a:effectLst/>
                              <a:latin typeface="Cambria Math" panose="02040503050406030204" pitchFamily="18" charset="0"/>
                              <a:ea typeface="+mn-ea"/>
                              <a:cs typeface="+mn-cs"/>
                            </a:rPr>
                            <m:t>0</m:t>
                          </m:r>
                        </m:sub>
                      </m:sSub>
                      <m:r>
                        <a:rPr lang="fr-FR" sz="936" i="1" kern="1200">
                          <a:solidFill>
                            <a:schemeClr val="tx1"/>
                          </a:solidFill>
                          <a:effectLst/>
                          <a:latin typeface="Cambria Math" panose="02040503050406030204" pitchFamily="18" charset="0"/>
                          <a:ea typeface="+mn-ea"/>
                          <a:cs typeface="+mn-cs"/>
                        </a:rPr>
                        <m:t>×</m:t>
                      </m:r>
                      <m:r>
                        <a:rPr lang="fr-FR" sz="936" i="1" kern="1200" smtClean="0">
                          <a:solidFill>
                            <a:schemeClr val="tx1"/>
                          </a:solidFill>
                          <a:effectLst/>
                          <a:latin typeface="Cambria Math" panose="02040503050406030204" pitchFamily="18" charset="0"/>
                          <a:ea typeface="+mn-ea"/>
                          <a:cs typeface="+mn-cs"/>
                        </a:rPr>
                        <m:t>𝜃</m:t>
                      </m:r>
                    </m:oMath>
                  </m:oMathPara>
                </a14:m>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M</a:t>
                </a:r>
                <a:r>
                  <a:rPr lang="fr-FR" sz="936" kern="1200" baseline="-25000" dirty="0">
                    <a:solidFill>
                      <a:schemeClr val="tx1"/>
                    </a:solidFill>
                    <a:effectLst/>
                    <a:latin typeface="+mn-lt"/>
                    <a:ea typeface="+mn-ea"/>
                    <a:cs typeface="+mn-cs"/>
                  </a:rPr>
                  <a:t>t</a:t>
                </a:r>
                <a:r>
                  <a:rPr lang="fr-FR" sz="936" kern="1200" dirty="0">
                    <a:solidFill>
                      <a:schemeClr val="tx1"/>
                    </a:solidFill>
                    <a:effectLst/>
                    <a:latin typeface="+mn-lt"/>
                    <a:ea typeface="+mn-ea"/>
                    <a:cs typeface="+mn-cs"/>
                  </a:rPr>
                  <a:t>: moment de torsion (</a:t>
                </a:r>
                <a:r>
                  <a:rPr lang="fr-FR" sz="936" kern="1200" dirty="0" err="1">
                    <a:solidFill>
                      <a:schemeClr val="tx1"/>
                    </a:solidFill>
                    <a:effectLst/>
                    <a:latin typeface="+mn-lt"/>
                    <a:ea typeface="+mn-ea"/>
                    <a:cs typeface="+mn-cs"/>
                  </a:rPr>
                  <a:t>Nmm</a:t>
                </a:r>
                <a:r>
                  <a:rPr lang="fr-FR" sz="936" kern="1200" dirty="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G</a:t>
                </a:r>
                <a:r>
                  <a:rPr lang="fr-FR" sz="936" kern="1200" dirty="0">
                    <a:solidFill>
                      <a:schemeClr val="tx1"/>
                    </a:solidFill>
                    <a:effectLst/>
                    <a:latin typeface="+mn-lt"/>
                    <a:ea typeface="+mn-ea"/>
                    <a:cs typeface="+mn-cs"/>
                  </a:rPr>
                  <a:t>: module d'élasticité transversal (de Coulomb) (</a:t>
                </a:r>
                <a:r>
                  <a:rPr lang="fr-FR" sz="936" kern="1200" dirty="0" err="1">
                    <a:solidFill>
                      <a:schemeClr val="tx1"/>
                    </a:solidFill>
                    <a:effectLst/>
                    <a:latin typeface="+mn-lt"/>
                    <a:ea typeface="+mn-ea"/>
                    <a:cs typeface="+mn-cs"/>
                  </a:rPr>
                  <a:t>MPa</a:t>
                </a:r>
                <a:r>
                  <a:rPr lang="fr-FR" sz="936" kern="1200" dirty="0">
                    <a:solidFill>
                      <a:schemeClr val="tx1"/>
                    </a:solidFill>
                    <a:effectLst/>
                    <a:latin typeface="+mn-lt"/>
                    <a:ea typeface="+mn-ea"/>
                    <a:cs typeface="+mn-cs"/>
                  </a:rPr>
                  <a:t>). : </a:t>
                </a:r>
              </a:p>
              <a:p>
                <a:r>
                  <a:rPr lang="fr-FR" sz="936" kern="1200" dirty="0" smtClean="0">
                    <a:solidFill>
                      <a:schemeClr val="tx1"/>
                    </a:solidFill>
                    <a:effectLst/>
                    <a:latin typeface="+mn-lt"/>
                    <a:ea typeface="+mn-ea"/>
                    <a:cs typeface="+mn-cs"/>
                  </a:rPr>
                  <a:t>Angle </a:t>
                </a:r>
                <a:r>
                  <a:rPr lang="fr-FR" sz="936" kern="1200" dirty="0">
                    <a:solidFill>
                      <a:schemeClr val="tx1"/>
                    </a:solidFill>
                    <a:effectLst/>
                    <a:latin typeface="+mn-lt"/>
                    <a:ea typeface="+mn-ea"/>
                    <a:cs typeface="+mn-cs"/>
                  </a:rPr>
                  <a:t>de torsion unitaire (rad/mm).</a:t>
                </a:r>
              </a:p>
              <a:p>
                <a:r>
                  <a:rPr lang="fr-FR" sz="936" kern="1200" dirty="0">
                    <a:solidFill>
                      <a:schemeClr val="tx1"/>
                    </a:solidFill>
                    <a:effectLst/>
                    <a:latin typeface="+mn-lt"/>
                    <a:ea typeface="+mn-ea"/>
                    <a:cs typeface="+mn-cs"/>
                  </a:rPr>
                  <a:t> I</a:t>
                </a:r>
                <a:r>
                  <a:rPr lang="fr-FR" sz="936" kern="1200" baseline="-25000" dirty="0">
                    <a:solidFill>
                      <a:schemeClr val="tx1"/>
                    </a:solidFill>
                    <a:effectLst/>
                    <a:latin typeface="+mn-lt"/>
                    <a:ea typeface="+mn-ea"/>
                    <a:cs typeface="+mn-cs"/>
                  </a:rPr>
                  <a:t>0</a:t>
                </a:r>
                <a:r>
                  <a:rPr lang="fr-FR" sz="936" kern="1200" dirty="0">
                    <a:solidFill>
                      <a:schemeClr val="tx1"/>
                    </a:solidFill>
                    <a:effectLst/>
                    <a:latin typeface="+mn-lt"/>
                    <a:ea typeface="+mn-ea"/>
                    <a:cs typeface="+mn-cs"/>
                  </a:rPr>
                  <a:t>: moment </a:t>
                </a:r>
                <a:r>
                  <a:rPr lang="fr-FR" sz="936" kern="1200" dirty="0" smtClean="0">
                    <a:solidFill>
                      <a:schemeClr val="tx1"/>
                    </a:solidFill>
                    <a:effectLst/>
                    <a:latin typeface="+mn-lt"/>
                    <a:ea typeface="+mn-ea"/>
                    <a:cs typeface="+mn-cs"/>
                  </a:rPr>
                  <a:t>quadratique</a:t>
                </a:r>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Soit une pièce allongée de section ronde ; appliquons une torsion </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936"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936" kern="1200" dirty="0">
                    <a:solidFill>
                      <a:schemeClr val="tx1"/>
                    </a:solidFill>
                    <a:effectLst/>
                    <a:latin typeface="+mn-lt"/>
                    <a:ea typeface="+mn-ea"/>
                    <a:cs typeface="+mn-cs"/>
                  </a:rPr>
                  <a:t>Ce cisaillement est maximum en surface et va diminuer en se dirigeant vers le centre, ou il est nul</a:t>
                </a:r>
              </a:p>
              <a:p>
                <a:r>
                  <a:rPr lang="fr-FR" sz="936" kern="1200" dirty="0">
                    <a:solidFill>
                      <a:schemeClr val="tx1"/>
                    </a:solidFill>
                    <a:effectLst/>
                    <a:latin typeface="+mn-lt"/>
                    <a:ea typeface="+mn-ea"/>
                    <a:cs typeface="+mn-cs"/>
                  </a:rPr>
                  <a:t>Dans le domaine élastique, le moment de torsion Mt est proportionnel à l'angle unitaire de torsion θ</a:t>
                </a:r>
              </a:p>
              <a:p>
                <a:r>
                  <a:rPr lang="fr-FR" sz="936" i="0" kern="1200">
                    <a:solidFill>
                      <a:schemeClr val="tx1"/>
                    </a:solidFill>
                    <a:effectLst/>
                    <a:latin typeface="+mn-lt"/>
                    <a:ea typeface="+mn-ea"/>
                    <a:cs typeface="+mn-cs"/>
                  </a:rPr>
                  <a:t>𝜃=𝛼/𝐿</a:t>
                </a:r>
                <a:endParaRPr lang="fr-FR" sz="936" kern="1200" dirty="0">
                  <a:solidFill>
                    <a:schemeClr val="tx1"/>
                  </a:solidFill>
                  <a:effectLst/>
                  <a:latin typeface="+mn-lt"/>
                  <a:ea typeface="+mn-ea"/>
                  <a:cs typeface="+mn-cs"/>
                </a:endParaRPr>
              </a:p>
              <a:p>
                <a:r>
                  <a:rPr lang="fr-FR" sz="936" i="0" kern="1200">
                    <a:solidFill>
                      <a:schemeClr val="tx1"/>
                    </a:solidFill>
                    <a:effectLst/>
                    <a:latin typeface="+mn-lt"/>
                    <a:ea typeface="+mn-ea"/>
                    <a:cs typeface="+mn-cs"/>
                  </a:rPr>
                  <a:t>𝑀_𝑡=𝐺×</a:t>
                </a:r>
                <a:r>
                  <a:rPr lang="fr-FR" sz="936" i="0" kern="1200">
                    <a:solidFill>
                      <a:schemeClr val="tx1"/>
                    </a:solidFill>
                    <a:effectLst/>
                    <a:latin typeface="Cambria Math" panose="02040503050406030204" pitchFamily="18" charset="0"/>
                    <a:ea typeface="+mn-ea"/>
                    <a:cs typeface="+mn-cs"/>
                  </a:rPr>
                  <a:t>𝐼</a:t>
                </a:r>
                <a:r>
                  <a:rPr lang="fr-FR" sz="936" i="0" kern="1200" smtClean="0">
                    <a:solidFill>
                      <a:schemeClr val="tx1"/>
                    </a:solidFill>
                    <a:effectLst/>
                    <a:latin typeface="Cambria Math" panose="02040503050406030204" pitchFamily="18" charset="0"/>
                    <a:ea typeface="+mn-ea"/>
                    <a:cs typeface="+mn-cs"/>
                  </a:rPr>
                  <a:t>_</a:t>
                </a:r>
                <a:r>
                  <a:rPr lang="fr-FR" sz="936" i="0" kern="1200">
                    <a:solidFill>
                      <a:schemeClr val="tx1"/>
                    </a:solidFill>
                    <a:effectLst/>
                    <a:latin typeface="Cambria Math" panose="02040503050406030204" pitchFamily="18" charset="0"/>
                    <a:ea typeface="+mn-ea"/>
                    <a:cs typeface="+mn-cs"/>
                  </a:rPr>
                  <a:t>0</a:t>
                </a:r>
                <a:r>
                  <a:rPr lang="fr-FR" sz="936" i="0" kern="1200">
                    <a:solidFill>
                      <a:schemeClr val="tx1"/>
                    </a:solidFill>
                    <a:effectLst/>
                    <a:latin typeface="+mn-lt"/>
                    <a:ea typeface="+mn-ea"/>
                    <a:cs typeface="+mn-cs"/>
                  </a:rPr>
                  <a:t>×</a:t>
                </a:r>
                <a:r>
                  <a:rPr lang="fr-FR" sz="936" i="0" kern="1200" smtClean="0">
                    <a:solidFill>
                      <a:schemeClr val="tx1"/>
                    </a:solidFill>
                    <a:effectLst/>
                    <a:latin typeface="Cambria Math" panose="02040503050406030204" pitchFamily="18" charset="0"/>
                    <a:ea typeface="+mn-ea"/>
                    <a:cs typeface="+mn-cs"/>
                  </a:rPr>
                  <a:t>𝜃</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Mt: moment de torsion (</a:t>
                </a:r>
                <a:r>
                  <a:rPr lang="fr-FR" sz="936" kern="1200" dirty="0" err="1">
                    <a:solidFill>
                      <a:schemeClr val="tx1"/>
                    </a:solidFill>
                    <a:effectLst/>
                    <a:latin typeface="+mn-lt"/>
                    <a:ea typeface="+mn-ea"/>
                    <a:cs typeface="+mn-cs"/>
                  </a:rPr>
                  <a:t>Nmm</a:t>
                </a:r>
                <a:r>
                  <a:rPr lang="fr-FR" sz="936" kern="1200" dirty="0">
                    <a:solidFill>
                      <a:schemeClr val="tx1"/>
                    </a:solidFill>
                    <a:effectLst/>
                    <a:latin typeface="+mn-lt"/>
                    <a:ea typeface="+mn-ea"/>
                    <a:cs typeface="+mn-cs"/>
                  </a:rPr>
                  <a:t>).</a:t>
                </a:r>
              </a:p>
              <a:p>
                <a:r>
                  <a:rPr lang="fr-FR" sz="936" kern="1200" dirty="0">
                    <a:solidFill>
                      <a:schemeClr val="tx1"/>
                    </a:solidFill>
                    <a:effectLst/>
                    <a:latin typeface="+mn-lt"/>
                    <a:ea typeface="+mn-ea"/>
                    <a:cs typeface="+mn-cs"/>
                  </a:rPr>
                  <a:t> G: module d'élasticité transversal (de Coulomb) (</a:t>
                </a:r>
                <a:r>
                  <a:rPr lang="fr-FR" sz="936" kern="1200" dirty="0" err="1">
                    <a:solidFill>
                      <a:schemeClr val="tx1"/>
                    </a:solidFill>
                    <a:effectLst/>
                    <a:latin typeface="+mn-lt"/>
                    <a:ea typeface="+mn-ea"/>
                    <a:cs typeface="+mn-cs"/>
                  </a:rPr>
                  <a:t>MPa</a:t>
                </a:r>
                <a:r>
                  <a:rPr lang="fr-FR" sz="936" kern="1200" dirty="0">
                    <a:solidFill>
                      <a:schemeClr val="tx1"/>
                    </a:solidFill>
                    <a:effectLst/>
                    <a:latin typeface="+mn-lt"/>
                    <a:ea typeface="+mn-ea"/>
                    <a:cs typeface="+mn-cs"/>
                  </a:rPr>
                  <a:t>). : </a:t>
                </a:r>
              </a:p>
              <a:p>
                <a:r>
                  <a:rPr lang="fr-FR" sz="936" kern="1200" dirty="0">
                    <a:solidFill>
                      <a:schemeClr val="tx1"/>
                    </a:solidFill>
                    <a:effectLst/>
                    <a:latin typeface="+mn-lt"/>
                    <a:ea typeface="+mn-ea"/>
                    <a:cs typeface="+mn-cs"/>
                  </a:rPr>
                  <a:t>angle de torsion unitaire (rad/mm).</a:t>
                </a:r>
              </a:p>
              <a:p>
                <a:r>
                  <a:rPr lang="fr-FR" sz="936" kern="1200" dirty="0">
                    <a:solidFill>
                      <a:schemeClr val="tx1"/>
                    </a:solidFill>
                    <a:effectLst/>
                    <a:latin typeface="+mn-lt"/>
                    <a:ea typeface="+mn-ea"/>
                    <a:cs typeface="+mn-cs"/>
                  </a:rPr>
                  <a:t> I0: moment </a:t>
                </a:r>
                <a:r>
                  <a:rPr lang="fr-FR" sz="936" kern="1200" dirty="0" smtClean="0">
                    <a:solidFill>
                      <a:schemeClr val="tx1"/>
                    </a:solidFill>
                    <a:effectLst/>
                    <a:latin typeface="+mn-lt"/>
                    <a:ea typeface="+mn-ea"/>
                    <a:cs typeface="+mn-cs"/>
                  </a:rPr>
                  <a:t>quadratique</a:t>
                </a:r>
                <a:endParaRPr lang="fr-FR" dirty="0"/>
              </a:p>
            </p:txBody>
          </p:sp>
        </mc:Fallback>
      </mc:AlternateContent>
    </p:spTree>
    <p:extLst>
      <p:ext uri="{BB962C8B-B14F-4D97-AF65-F5344CB8AC3E}">
        <p14:creationId xmlns:p14="http://schemas.microsoft.com/office/powerpoint/2010/main" val="3399698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La flexion est la déformation d'un objet sous l'action d'une charge. </a:t>
            </a:r>
          </a:p>
          <a:p>
            <a:r>
              <a:rPr lang="fr-FR" sz="936" kern="1200" dirty="0" smtClean="0">
                <a:solidFill>
                  <a:schemeClr val="tx1"/>
                </a:solidFill>
                <a:effectLst/>
                <a:latin typeface="+mn-lt"/>
                <a:ea typeface="+mn-ea"/>
                <a:cs typeface="+mn-cs"/>
              </a:rPr>
              <a:t>Elle se traduit par une courbure qui</a:t>
            </a:r>
            <a:r>
              <a:rPr lang="fr-FR" sz="936" kern="1200" baseline="0" dirty="0" smtClean="0">
                <a:solidFill>
                  <a:schemeClr val="tx1"/>
                </a:solidFill>
                <a:effectLst/>
                <a:latin typeface="+mn-lt"/>
                <a:ea typeface="+mn-ea"/>
                <a:cs typeface="+mn-cs"/>
              </a:rPr>
              <a:t> </a:t>
            </a:r>
            <a:r>
              <a:rPr lang="fr-FR" sz="936" kern="1200" dirty="0" smtClean="0">
                <a:solidFill>
                  <a:schemeClr val="tx1"/>
                </a:solidFill>
                <a:effectLst/>
                <a:latin typeface="+mn-lt"/>
                <a:ea typeface="+mn-ea"/>
                <a:cs typeface="+mn-cs"/>
              </a:rPr>
              <a:t>tend à rapprocher ses deux extrémités</a:t>
            </a:r>
          </a:p>
          <a:p>
            <a:r>
              <a:rPr lang="fr-FR" sz="936" kern="1200" dirty="0" smtClean="0">
                <a:solidFill>
                  <a:schemeClr val="tx1"/>
                </a:solidFill>
                <a:effectLst/>
                <a:latin typeface="+mn-lt"/>
                <a:ea typeface="+mn-ea"/>
                <a:cs typeface="+mn-cs"/>
              </a:rPr>
              <a:t>La structure subit donc des contraintes de traction sur la partie supérieure et de compression sur la partie inferieur. Ces contraintes sont proportionnelles à la distance par rapport à l’axe neutre.</a:t>
            </a:r>
          </a:p>
          <a:p>
            <a:r>
              <a:rPr lang="fr-FR" sz="936" kern="1200" dirty="0" smtClean="0">
                <a:solidFill>
                  <a:schemeClr val="tx1"/>
                </a:solidFill>
                <a:effectLst/>
                <a:latin typeface="+mn-lt"/>
                <a:ea typeface="+mn-ea"/>
                <a:cs typeface="+mn-cs"/>
              </a:rPr>
              <a:t>Il a été étudié les différentes contraintes et leurs effets sur une structure.</a:t>
            </a:r>
          </a:p>
          <a:p>
            <a:r>
              <a:rPr lang="fr-FR" sz="936" kern="1200" dirty="0" smtClean="0">
                <a:solidFill>
                  <a:schemeClr val="tx1"/>
                </a:solidFill>
                <a:effectLst/>
                <a:latin typeface="+mn-lt"/>
                <a:ea typeface="+mn-ea"/>
                <a:cs typeface="+mn-cs"/>
              </a:rPr>
              <a:t>Dans ce qui suite il sera étudié le cas particulier de leurs applications sur les ailes de l’avion.</a:t>
            </a:r>
          </a:p>
          <a:p>
            <a:endParaRPr lang="fr-FR" sz="936" kern="1200" dirty="0" smtClean="0">
              <a:solidFill>
                <a:schemeClr val="tx1"/>
              </a:solidFill>
              <a:effectLst/>
              <a:latin typeface="+mn-lt"/>
              <a:ea typeface="+mn-ea"/>
              <a:cs typeface="+mn-cs"/>
            </a:endParaRPr>
          </a:p>
          <a:p>
            <a:endParaRPr lang="fr-FR" sz="936" kern="1200" dirty="0" smtClean="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endParaRPr lang="fr-FR" sz="936" kern="1200" dirty="0" smtClean="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1276528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Les matériaux utilisés en aéronautique sont sélectionnés sur trois critères ; résistance, légèreté, prix de revient.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On trouve principalement des aciers, des alliages légers, des alliages </a:t>
            </a:r>
            <a:r>
              <a:rPr lang="fr-FR" sz="1200" kern="1200" dirty="0" err="1" smtClean="0">
                <a:solidFill>
                  <a:schemeClr val="tx1"/>
                </a:solidFill>
                <a:effectLst/>
                <a:latin typeface="+mn-lt"/>
                <a:ea typeface="+mn-ea"/>
                <a:cs typeface="+mn-cs"/>
              </a:rPr>
              <a:t>ultra-légers</a:t>
            </a:r>
            <a:r>
              <a:rPr lang="fr-FR" sz="1200" kern="1200" dirty="0" smtClean="0">
                <a:solidFill>
                  <a:schemeClr val="tx1"/>
                </a:solidFill>
                <a:effectLst/>
                <a:latin typeface="+mn-lt"/>
                <a:ea typeface="+mn-ea"/>
                <a:cs typeface="+mn-cs"/>
              </a:rPr>
              <a:t> et des matériaux composites.</a:t>
            </a:r>
          </a:p>
          <a:p>
            <a:endParaRPr lang="fr-FR" sz="1200" b="0" i="0" kern="1200" dirty="0" smtClean="0">
              <a:solidFill>
                <a:schemeClr val="tx1"/>
              </a:solidFill>
              <a:effectLst/>
              <a:latin typeface="+mn-lt"/>
              <a:ea typeface="+mn-ea"/>
              <a:cs typeface="+mn-cs"/>
            </a:endParaRPr>
          </a:p>
          <a:p>
            <a:r>
              <a:rPr lang="fr-FR" sz="1200" b="0" i="0" kern="1200" dirty="0" smtClean="0">
                <a:solidFill>
                  <a:schemeClr val="tx1"/>
                </a:solidFill>
                <a:effectLst/>
                <a:latin typeface="+mn-lt"/>
                <a:ea typeface="+mn-ea"/>
                <a:cs typeface="+mn-cs"/>
              </a:rPr>
              <a:t>Les alliages qui forment la coque d’un avion sont tous des alliages d’aluminium et ils appartiennent à deux séries d’alliages, la série 2000 et la série 7000 qui sont respectivement des alliages d’aluminium avec du cuivre et du zinc. Les propriétés de l’aluminium sont certes intéressantes mais au regard de ces seules propriétés, que nous verrons plus tard, on pourrait penser qu’il serait plus avisé d’utiliser des alliages de titane. Mais il s’avère en fait que le titane reste un métal trop couteux, il faut en effet toujours regarder le rapport qualité/prix.</a:t>
            </a:r>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15</a:t>
            </a:fld>
            <a:endParaRPr lang="fr-FR"/>
          </a:p>
        </p:txBody>
      </p:sp>
    </p:spTree>
    <p:extLst>
      <p:ext uri="{BB962C8B-B14F-4D97-AF65-F5344CB8AC3E}">
        <p14:creationId xmlns:p14="http://schemas.microsoft.com/office/powerpoint/2010/main" val="2101619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16</a:t>
            </a:fld>
            <a:endParaRPr lang="fr-FR"/>
          </a:p>
        </p:txBody>
      </p:sp>
    </p:spTree>
    <p:extLst>
      <p:ext uri="{BB962C8B-B14F-4D97-AF65-F5344CB8AC3E}">
        <p14:creationId xmlns:p14="http://schemas.microsoft.com/office/powerpoint/2010/main" val="305832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Les aciers sont composés de fer et de carbone plus un certain nombre d’éléments dont le dosage va conditionner les caractéristiques du matériau obtenu.</a:t>
            </a:r>
          </a:p>
          <a:p>
            <a:r>
              <a:rPr lang="fr-FR" sz="1200" kern="1200" dirty="0" smtClean="0">
                <a:solidFill>
                  <a:schemeClr val="tx1"/>
                </a:solidFill>
                <a:effectLst/>
                <a:latin typeface="+mn-lt"/>
                <a:ea typeface="+mn-ea"/>
                <a:cs typeface="+mn-cs"/>
              </a:rPr>
              <a:t>Le pourcentage de carbone ajouté au fer est compris entre 0.04% et 1,5%. </a:t>
            </a:r>
          </a:p>
          <a:p>
            <a:r>
              <a:rPr lang="fr-FR" sz="1200" kern="1200" dirty="0" smtClean="0">
                <a:solidFill>
                  <a:schemeClr val="tx1"/>
                </a:solidFill>
                <a:effectLst/>
                <a:latin typeface="+mn-lt"/>
                <a:ea typeface="+mn-ea"/>
                <a:cs typeface="+mn-cs"/>
              </a:rPr>
              <a:t>Pour une faible variation de carbone, on obtient une influence considérable sur les propriétés mécaniques de l’acier notamment la dureté.</a:t>
            </a:r>
          </a:p>
          <a:p>
            <a:r>
              <a:rPr lang="fr-FR" sz="1200" kern="1200" dirty="0" smtClean="0">
                <a:solidFill>
                  <a:schemeClr val="tx1"/>
                </a:solidFill>
                <a:effectLst/>
                <a:latin typeface="+mn-lt"/>
                <a:ea typeface="+mn-ea"/>
                <a:cs typeface="+mn-cs"/>
              </a:rPr>
              <a:t>Composition de l’acier :……..</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17</a:t>
            </a:fld>
            <a:endParaRPr lang="fr-FR"/>
          </a:p>
        </p:txBody>
      </p:sp>
    </p:spTree>
    <p:extLst>
      <p:ext uri="{BB962C8B-B14F-4D97-AF65-F5344CB8AC3E}">
        <p14:creationId xmlns:p14="http://schemas.microsoft.com/office/powerpoint/2010/main" val="3047130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Désignation normalisée de l’acier :</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18</a:t>
            </a:fld>
            <a:endParaRPr lang="fr-FR"/>
          </a:p>
        </p:txBody>
      </p:sp>
    </p:spTree>
    <p:extLst>
      <p:ext uri="{BB962C8B-B14F-4D97-AF65-F5344CB8AC3E}">
        <p14:creationId xmlns:p14="http://schemas.microsoft.com/office/powerpoint/2010/main" val="110829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19</a:t>
            </a:fld>
            <a:endParaRPr lang="fr-FR"/>
          </a:p>
        </p:txBody>
      </p:sp>
    </p:spTree>
    <p:extLst>
      <p:ext uri="{BB962C8B-B14F-4D97-AF65-F5344CB8AC3E}">
        <p14:creationId xmlns:p14="http://schemas.microsoft.com/office/powerpoint/2010/main" val="20107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L’élaboration de cours est </a:t>
            </a:r>
            <a:r>
              <a:rPr lang="fr-FR" baseline="0" dirty="0" smtClean="0"/>
              <a:t>appuyée sur les références… </a:t>
            </a:r>
            <a:endParaRPr lang="fr-FR" dirty="0"/>
          </a:p>
        </p:txBody>
      </p:sp>
    </p:spTree>
    <p:extLst>
      <p:ext uri="{BB962C8B-B14F-4D97-AF65-F5344CB8AC3E}">
        <p14:creationId xmlns:p14="http://schemas.microsoft.com/office/powerpoint/2010/main" val="1867866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20</a:t>
            </a:fld>
            <a:endParaRPr lang="fr-FR"/>
          </a:p>
        </p:txBody>
      </p:sp>
    </p:spTree>
    <p:extLst>
      <p:ext uri="{BB962C8B-B14F-4D97-AF65-F5344CB8AC3E}">
        <p14:creationId xmlns:p14="http://schemas.microsoft.com/office/powerpoint/2010/main" val="1504539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21</a:t>
            </a:fld>
            <a:endParaRPr lang="fr-FR"/>
          </a:p>
        </p:txBody>
      </p:sp>
    </p:spTree>
    <p:extLst>
      <p:ext uri="{BB962C8B-B14F-4D97-AF65-F5344CB8AC3E}">
        <p14:creationId xmlns:p14="http://schemas.microsoft.com/office/powerpoint/2010/main" val="426362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23</a:t>
            </a:fld>
            <a:endParaRPr lang="fr-FR"/>
          </a:p>
        </p:txBody>
      </p:sp>
    </p:spTree>
    <p:extLst>
      <p:ext uri="{BB962C8B-B14F-4D97-AF65-F5344CB8AC3E}">
        <p14:creationId xmlns:p14="http://schemas.microsoft.com/office/powerpoint/2010/main" val="1523331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24</a:t>
            </a:fld>
            <a:endParaRPr lang="fr-FR"/>
          </a:p>
        </p:txBody>
      </p:sp>
    </p:spTree>
    <p:extLst>
      <p:ext uri="{BB962C8B-B14F-4D97-AF65-F5344CB8AC3E}">
        <p14:creationId xmlns:p14="http://schemas.microsoft.com/office/powerpoint/2010/main" val="3633701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27</a:t>
            </a:fld>
            <a:endParaRPr lang="fr-FR"/>
          </a:p>
        </p:txBody>
      </p:sp>
    </p:spTree>
    <p:extLst>
      <p:ext uri="{BB962C8B-B14F-4D97-AF65-F5344CB8AC3E}">
        <p14:creationId xmlns:p14="http://schemas.microsoft.com/office/powerpoint/2010/main" val="841173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28</a:t>
            </a:fld>
            <a:endParaRPr lang="fr-FR"/>
          </a:p>
        </p:txBody>
      </p:sp>
    </p:spTree>
    <p:extLst>
      <p:ext uri="{BB962C8B-B14F-4D97-AF65-F5344CB8AC3E}">
        <p14:creationId xmlns:p14="http://schemas.microsoft.com/office/powerpoint/2010/main" val="2801780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29</a:t>
            </a:fld>
            <a:endParaRPr lang="fr-FR"/>
          </a:p>
        </p:txBody>
      </p:sp>
    </p:spTree>
    <p:extLst>
      <p:ext uri="{BB962C8B-B14F-4D97-AF65-F5344CB8AC3E}">
        <p14:creationId xmlns:p14="http://schemas.microsoft.com/office/powerpoint/2010/main" val="391816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sz="1200" b="1" kern="1200" dirty="0" smtClean="0">
                <a:solidFill>
                  <a:schemeClr val="tx1"/>
                </a:solidFill>
                <a:effectLst/>
                <a:latin typeface="+mn-lt"/>
                <a:ea typeface="+mn-ea"/>
                <a:cs typeface="+mn-cs"/>
              </a:rPr>
              <a:t>Les Alliages Légers Trempant</a:t>
            </a:r>
          </a:p>
          <a:p>
            <a:r>
              <a:rPr lang="fr-FR" sz="1200" kern="1200" dirty="0" smtClean="0">
                <a:solidFill>
                  <a:schemeClr val="tx1"/>
                </a:solidFill>
                <a:effectLst/>
                <a:latin typeface="+mn-lt"/>
                <a:ea typeface="+mn-ea"/>
                <a:cs typeface="+mn-cs"/>
              </a:rPr>
              <a:t>Egalement nommés à traitement thermique, ou encore, à durcissement structural. Ce sont les alliages sur lesquels les traitements thermiques, notamment la trempe, leur confère les caractéristiques mécaniques maximales.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30</a:t>
            </a:fld>
            <a:endParaRPr lang="fr-FR"/>
          </a:p>
        </p:txBody>
      </p:sp>
    </p:spTree>
    <p:extLst>
      <p:ext uri="{BB962C8B-B14F-4D97-AF65-F5344CB8AC3E}">
        <p14:creationId xmlns:p14="http://schemas.microsoft.com/office/powerpoint/2010/main" val="414975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31</a:t>
            </a:fld>
            <a:endParaRPr lang="fr-FR"/>
          </a:p>
        </p:txBody>
      </p:sp>
    </p:spTree>
    <p:extLst>
      <p:ext uri="{BB962C8B-B14F-4D97-AF65-F5344CB8AC3E}">
        <p14:creationId xmlns:p14="http://schemas.microsoft.com/office/powerpoint/2010/main" val="95087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34</a:t>
            </a:fld>
            <a:endParaRPr lang="fr-FR"/>
          </a:p>
        </p:txBody>
      </p:sp>
    </p:spTree>
    <p:extLst>
      <p:ext uri="{BB962C8B-B14F-4D97-AF65-F5344CB8AC3E}">
        <p14:creationId xmlns:p14="http://schemas.microsoft.com/office/powerpoint/2010/main" val="22517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Ainsi </a:t>
            </a:r>
            <a:endParaRPr lang="fr-FR" dirty="0"/>
          </a:p>
        </p:txBody>
      </p:sp>
    </p:spTree>
    <p:extLst>
      <p:ext uri="{BB962C8B-B14F-4D97-AF65-F5344CB8AC3E}">
        <p14:creationId xmlns:p14="http://schemas.microsoft.com/office/powerpoint/2010/main" val="3943356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35</a:t>
            </a:fld>
            <a:endParaRPr lang="fr-FR"/>
          </a:p>
        </p:txBody>
      </p:sp>
    </p:spTree>
    <p:extLst>
      <p:ext uri="{BB962C8B-B14F-4D97-AF65-F5344CB8AC3E}">
        <p14:creationId xmlns:p14="http://schemas.microsoft.com/office/powerpoint/2010/main" val="3016096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36</a:t>
            </a:fld>
            <a:endParaRPr lang="fr-FR"/>
          </a:p>
        </p:txBody>
      </p:sp>
    </p:spTree>
    <p:extLst>
      <p:ext uri="{BB962C8B-B14F-4D97-AF65-F5344CB8AC3E}">
        <p14:creationId xmlns:p14="http://schemas.microsoft.com/office/powerpoint/2010/main" val="2476668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37</a:t>
            </a:fld>
            <a:endParaRPr lang="fr-FR"/>
          </a:p>
        </p:txBody>
      </p:sp>
    </p:spTree>
    <p:extLst>
      <p:ext uri="{BB962C8B-B14F-4D97-AF65-F5344CB8AC3E}">
        <p14:creationId xmlns:p14="http://schemas.microsoft.com/office/powerpoint/2010/main" val="271836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38</a:t>
            </a:fld>
            <a:endParaRPr lang="fr-FR"/>
          </a:p>
        </p:txBody>
      </p:sp>
    </p:spTree>
    <p:extLst>
      <p:ext uri="{BB962C8B-B14F-4D97-AF65-F5344CB8AC3E}">
        <p14:creationId xmlns:p14="http://schemas.microsoft.com/office/powerpoint/2010/main" val="923214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39</a:t>
            </a:fld>
            <a:endParaRPr lang="fr-FR"/>
          </a:p>
        </p:txBody>
      </p:sp>
    </p:spTree>
    <p:extLst>
      <p:ext uri="{BB962C8B-B14F-4D97-AF65-F5344CB8AC3E}">
        <p14:creationId xmlns:p14="http://schemas.microsoft.com/office/powerpoint/2010/main" val="1307756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40</a:t>
            </a:fld>
            <a:endParaRPr lang="fr-FR"/>
          </a:p>
        </p:txBody>
      </p:sp>
    </p:spTree>
    <p:extLst>
      <p:ext uri="{BB962C8B-B14F-4D97-AF65-F5344CB8AC3E}">
        <p14:creationId xmlns:p14="http://schemas.microsoft.com/office/powerpoint/2010/main" val="219740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41</a:t>
            </a:fld>
            <a:endParaRPr lang="fr-FR"/>
          </a:p>
        </p:txBody>
      </p:sp>
    </p:spTree>
    <p:extLst>
      <p:ext uri="{BB962C8B-B14F-4D97-AF65-F5344CB8AC3E}">
        <p14:creationId xmlns:p14="http://schemas.microsoft.com/office/powerpoint/2010/main" val="2188257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42</a:t>
            </a:fld>
            <a:endParaRPr lang="fr-FR"/>
          </a:p>
        </p:txBody>
      </p:sp>
    </p:spTree>
    <p:extLst>
      <p:ext uri="{BB962C8B-B14F-4D97-AF65-F5344CB8AC3E}">
        <p14:creationId xmlns:p14="http://schemas.microsoft.com/office/powerpoint/2010/main" val="415847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43</a:t>
            </a:fld>
            <a:endParaRPr lang="fr-FR"/>
          </a:p>
        </p:txBody>
      </p:sp>
    </p:spTree>
    <p:extLst>
      <p:ext uri="{BB962C8B-B14F-4D97-AF65-F5344CB8AC3E}">
        <p14:creationId xmlns:p14="http://schemas.microsoft.com/office/powerpoint/2010/main" val="1534006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Différents types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44</a:t>
            </a:fld>
            <a:endParaRPr lang="fr-FR"/>
          </a:p>
        </p:txBody>
      </p:sp>
    </p:spTree>
    <p:extLst>
      <p:ext uri="{BB962C8B-B14F-4D97-AF65-F5344CB8AC3E}">
        <p14:creationId xmlns:p14="http://schemas.microsoft.com/office/powerpoint/2010/main" val="357561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Ce slide montre les photos des accidents de deux avions.</a:t>
            </a:r>
          </a:p>
          <a:p>
            <a:r>
              <a:rPr lang="fr-FR" sz="936" kern="1200" dirty="0" smtClean="0">
                <a:solidFill>
                  <a:schemeClr val="tx1"/>
                </a:solidFill>
                <a:effectLst/>
                <a:latin typeface="+mn-lt"/>
                <a:ea typeface="+mn-ea"/>
                <a:cs typeface="+mn-cs"/>
              </a:rPr>
              <a:t>Le premier est survenu le 30 aout 2005 sur un avion cap 232. La cause de l'accident d'après les résultats de l'enquête est due à l’arrachement de l’aile.</a:t>
            </a:r>
          </a:p>
          <a:p>
            <a:r>
              <a:rPr lang="fr-FR" sz="936" kern="1200" dirty="0" smtClean="0">
                <a:solidFill>
                  <a:schemeClr val="tx1"/>
                </a:solidFill>
                <a:effectLst/>
                <a:latin typeface="+mn-lt"/>
                <a:ea typeface="+mn-ea"/>
                <a:cs typeface="+mn-cs"/>
              </a:rPr>
              <a:t>Ceci est arrivée malgré que l’avion est conçu pour supporter les facteurs de charge levée puisque c’est un avion de voltige. </a:t>
            </a:r>
          </a:p>
          <a:p>
            <a:r>
              <a:rPr lang="fr-FR" sz="936" kern="1200" dirty="0" smtClean="0">
                <a:solidFill>
                  <a:schemeClr val="tx1"/>
                </a:solidFill>
                <a:effectLst/>
                <a:latin typeface="+mn-lt"/>
                <a:ea typeface="+mn-ea"/>
                <a:cs typeface="+mn-cs"/>
              </a:rPr>
              <a:t>Plusieurs modifications structurales ont été apportés à ce type d‘avion depuis cet accident. Notamment au longeron principal de l’aile.</a:t>
            </a:r>
          </a:p>
          <a:p>
            <a:r>
              <a:rPr lang="fr-FR" sz="936" kern="1200" dirty="0" smtClean="0">
                <a:solidFill>
                  <a:schemeClr val="tx1"/>
                </a:solidFill>
                <a:effectLst/>
                <a:latin typeface="+mn-lt"/>
                <a:ea typeface="+mn-ea"/>
                <a:cs typeface="+mn-cs"/>
              </a:rPr>
              <a:t>Le deuxième accident est arrivé à un avion de transport de parachutistes </a:t>
            </a:r>
            <a:r>
              <a:rPr lang="fr-FR" sz="936" kern="1200" dirty="0" err="1" smtClean="0">
                <a:solidFill>
                  <a:schemeClr val="tx1"/>
                </a:solidFill>
                <a:effectLst/>
                <a:latin typeface="+mn-lt"/>
                <a:ea typeface="+mn-ea"/>
                <a:cs typeface="+mn-cs"/>
              </a:rPr>
              <a:t>Pilatus</a:t>
            </a:r>
            <a:r>
              <a:rPr lang="fr-FR" sz="936" kern="1200" dirty="0" smtClean="0">
                <a:solidFill>
                  <a:schemeClr val="tx1"/>
                </a:solidFill>
                <a:effectLst/>
                <a:latin typeface="+mn-lt"/>
                <a:ea typeface="+mn-ea"/>
                <a:cs typeface="+mn-cs"/>
              </a:rPr>
              <a:t> PC-6. Il s'est écrasé dans un champ. Les onze personnes à bord, dont le pilote, furent tuées. </a:t>
            </a:r>
          </a:p>
          <a:p>
            <a:r>
              <a:rPr lang="fr-FR" sz="936" kern="1200" dirty="0" smtClean="0">
                <a:solidFill>
                  <a:schemeClr val="tx1"/>
                </a:solidFill>
                <a:effectLst/>
                <a:latin typeface="+mn-lt"/>
                <a:ea typeface="+mn-ea"/>
                <a:cs typeface="+mn-cs"/>
              </a:rPr>
              <a:t>Suite à ces exemple d’accident et suite à d’autres que je n’ai pas cité, nous pouvons déduire clairement que les contraintes excessives sur une les structures des avions provoquera nécessairement des déformations dont les conséquences sont très regrettables.</a:t>
            </a:r>
          </a:p>
          <a:p>
            <a:r>
              <a:rPr lang="fr-FR" sz="936" kern="1200" dirty="0" smtClean="0">
                <a:solidFill>
                  <a:schemeClr val="tx1"/>
                </a:solidFill>
                <a:effectLst/>
                <a:latin typeface="+mn-lt"/>
                <a:ea typeface="+mn-ea"/>
                <a:cs typeface="+mn-cs"/>
              </a:rPr>
              <a:t>Une attention très particulière doit être portée à ce problème aussi bien par les concepteurs que pour les pilotes.</a:t>
            </a:r>
          </a:p>
          <a:p>
            <a:endParaRPr lang="fr-FR" sz="936" kern="1200" dirty="0" smtClean="0">
              <a:solidFill>
                <a:schemeClr val="tx1"/>
              </a:solidFill>
              <a:effectLst/>
              <a:latin typeface="+mn-lt"/>
              <a:ea typeface="+mn-ea"/>
              <a:cs typeface="+mn-cs"/>
            </a:endParaRPr>
          </a:p>
          <a:p>
            <a:r>
              <a:rPr lang="fr-FR" sz="1000" kern="1200" dirty="0" smtClean="0">
                <a:solidFill>
                  <a:schemeClr val="tx1"/>
                </a:solidFill>
                <a:effectLst/>
                <a:latin typeface="+mn-lt"/>
                <a:ea typeface="+mn-ea"/>
                <a:cs typeface="+mn-cs"/>
              </a:rPr>
              <a:t>Les matériaux utilisés en aéronautique sont sélectionnés sur trois critères ; résistance, légèreté, prix de revient. On trouve principalement des aciers, des alliages légers, des alliages </a:t>
            </a:r>
            <a:r>
              <a:rPr lang="fr-FR" sz="1000" kern="1200" dirty="0" err="1" smtClean="0">
                <a:solidFill>
                  <a:schemeClr val="tx1"/>
                </a:solidFill>
                <a:effectLst/>
                <a:latin typeface="+mn-lt"/>
                <a:ea typeface="+mn-ea"/>
                <a:cs typeface="+mn-cs"/>
              </a:rPr>
              <a:t>ultra-légers</a:t>
            </a:r>
            <a:r>
              <a:rPr lang="fr-FR" sz="1000" kern="1200" dirty="0" smtClean="0">
                <a:solidFill>
                  <a:schemeClr val="tx1"/>
                </a:solidFill>
                <a:effectLst/>
                <a:latin typeface="+mn-lt"/>
                <a:ea typeface="+mn-ea"/>
                <a:cs typeface="+mn-cs"/>
              </a:rPr>
              <a:t> et des matériaux composites.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000" kern="1200" dirty="0" smtClean="0">
              <a:solidFill>
                <a:schemeClr val="tx1"/>
              </a:solidFill>
              <a:effectLst/>
              <a:latin typeface="+mn-lt"/>
              <a:ea typeface="+mn-ea"/>
              <a:cs typeface="+mn-cs"/>
            </a:endParaRPr>
          </a:p>
          <a:p>
            <a:endParaRPr lang="fr-FR" sz="936"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97165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45</a:t>
            </a:fld>
            <a:endParaRPr lang="fr-FR"/>
          </a:p>
        </p:txBody>
      </p:sp>
    </p:spTree>
    <p:extLst>
      <p:ext uri="{BB962C8B-B14F-4D97-AF65-F5344CB8AC3E}">
        <p14:creationId xmlns:p14="http://schemas.microsoft.com/office/powerpoint/2010/main" val="184109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46</a:t>
            </a:fld>
            <a:endParaRPr lang="fr-FR"/>
          </a:p>
        </p:txBody>
      </p:sp>
    </p:spTree>
    <p:extLst>
      <p:ext uri="{BB962C8B-B14F-4D97-AF65-F5344CB8AC3E}">
        <p14:creationId xmlns:p14="http://schemas.microsoft.com/office/powerpoint/2010/main" val="3259164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synthétiques ou aramides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48</a:t>
            </a:fld>
            <a:endParaRPr lang="fr-FR"/>
          </a:p>
        </p:txBody>
      </p:sp>
    </p:spTree>
    <p:extLst>
      <p:ext uri="{BB962C8B-B14F-4D97-AF65-F5344CB8AC3E}">
        <p14:creationId xmlns:p14="http://schemas.microsoft.com/office/powerpoint/2010/main" val="2777671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synthétiques ou aramides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49</a:t>
            </a:fld>
            <a:endParaRPr lang="fr-FR"/>
          </a:p>
        </p:txBody>
      </p:sp>
    </p:spTree>
    <p:extLst>
      <p:ext uri="{BB962C8B-B14F-4D97-AF65-F5344CB8AC3E}">
        <p14:creationId xmlns:p14="http://schemas.microsoft.com/office/powerpoint/2010/main" val="164509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50</a:t>
            </a:fld>
            <a:endParaRPr lang="fr-FR"/>
          </a:p>
        </p:txBody>
      </p:sp>
    </p:spTree>
    <p:extLst>
      <p:ext uri="{BB962C8B-B14F-4D97-AF65-F5344CB8AC3E}">
        <p14:creationId xmlns:p14="http://schemas.microsoft.com/office/powerpoint/2010/main" val="3321046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51</a:t>
            </a:fld>
            <a:endParaRPr lang="fr-FR"/>
          </a:p>
        </p:txBody>
      </p:sp>
    </p:spTree>
    <p:extLst>
      <p:ext uri="{BB962C8B-B14F-4D97-AF65-F5344CB8AC3E}">
        <p14:creationId xmlns:p14="http://schemas.microsoft.com/office/powerpoint/2010/main" val="3666725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52</a:t>
            </a:fld>
            <a:endParaRPr lang="fr-FR"/>
          </a:p>
        </p:txBody>
      </p:sp>
    </p:spTree>
    <p:extLst>
      <p:ext uri="{BB962C8B-B14F-4D97-AF65-F5344CB8AC3E}">
        <p14:creationId xmlns:p14="http://schemas.microsoft.com/office/powerpoint/2010/main" val="32676613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smtClean="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53</a:t>
            </a:fld>
            <a:endParaRPr lang="fr-FR"/>
          </a:p>
        </p:txBody>
      </p:sp>
    </p:spTree>
    <p:extLst>
      <p:ext uri="{BB962C8B-B14F-4D97-AF65-F5344CB8AC3E}">
        <p14:creationId xmlns:p14="http://schemas.microsoft.com/office/powerpoint/2010/main" val="1649889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smtClean="0">
                <a:solidFill>
                  <a:schemeClr val="tx1"/>
                </a:solidFill>
                <a:effectLst/>
                <a:latin typeface="+mn-lt"/>
                <a:ea typeface="+mn-ea"/>
                <a:cs typeface="+mn-cs"/>
              </a:rPr>
              <a:t>Avantages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caractéristiques mécaniques exceptionnelles, résistance à la rupture en traction et compression, </a:t>
            </a:r>
            <a:r>
              <a:rPr lang="fr-FR" sz="1200" kern="1200" dirty="0" err="1" smtClean="0">
                <a:solidFill>
                  <a:schemeClr val="tx1"/>
                </a:solidFill>
                <a:effectLst/>
                <a:latin typeface="+mn-lt"/>
                <a:ea typeface="+mn-ea"/>
                <a:cs typeface="+mn-cs"/>
              </a:rPr>
              <a:t>Rr</a:t>
            </a:r>
            <a:r>
              <a:rPr lang="fr-FR" sz="1200" kern="1200" dirty="0" smtClean="0">
                <a:solidFill>
                  <a:schemeClr val="tx1"/>
                </a:solidFill>
                <a:effectLst/>
                <a:latin typeface="+mn-lt"/>
                <a:ea typeface="+mn-ea"/>
                <a:cs typeface="+mn-cs"/>
              </a:rPr>
              <a:t> - 350 ;</a:t>
            </a:r>
          </a:p>
          <a:p>
            <a:pPr lvl="0"/>
            <a:r>
              <a:rPr lang="fr-FR" sz="1200" kern="1200" dirty="0" smtClean="0">
                <a:solidFill>
                  <a:schemeClr val="tx1"/>
                </a:solidFill>
                <a:effectLst/>
                <a:latin typeface="+mn-lt"/>
                <a:ea typeface="+mn-ea"/>
                <a:cs typeface="+mn-cs"/>
              </a:rPr>
              <a:t>très grande rigidité (E = 42000) ;</a:t>
            </a:r>
          </a:p>
          <a:p>
            <a:pPr lvl="0"/>
            <a:r>
              <a:rPr lang="fr-FR" sz="1200" kern="1200" dirty="0" smtClean="0">
                <a:solidFill>
                  <a:schemeClr val="tx1"/>
                </a:solidFill>
                <a:effectLst/>
                <a:latin typeface="+mn-lt"/>
                <a:ea typeface="+mn-ea"/>
                <a:cs typeface="+mn-cs"/>
              </a:rPr>
              <a:t>bon comportement thermique ;</a:t>
            </a:r>
          </a:p>
          <a:p>
            <a:pPr lvl="0"/>
            <a:r>
              <a:rPr lang="fr-FR" sz="1200" kern="1200" dirty="0" smtClean="0">
                <a:solidFill>
                  <a:schemeClr val="tx1"/>
                </a:solidFill>
                <a:effectLst/>
                <a:latin typeface="+mn-lt"/>
                <a:ea typeface="+mn-ea"/>
                <a:cs typeface="+mn-cs"/>
              </a:rPr>
              <a:t>bonne adhérence avec les matrices ;</a:t>
            </a:r>
          </a:p>
          <a:p>
            <a:pPr lvl="0"/>
            <a:r>
              <a:rPr lang="fr-FR" sz="1200" kern="1200" dirty="0" smtClean="0">
                <a:solidFill>
                  <a:schemeClr val="tx1"/>
                </a:solidFill>
                <a:effectLst/>
                <a:latin typeface="+mn-lt"/>
                <a:ea typeface="+mn-ea"/>
                <a:cs typeface="+mn-cs"/>
              </a:rPr>
              <a:t>bonne tenue à la fatigue et au vieillissement.</a:t>
            </a:r>
          </a:p>
          <a:p>
            <a:r>
              <a:rPr lang="fr-FR" sz="1200" b="1" kern="1200" dirty="0" smtClean="0">
                <a:solidFill>
                  <a:schemeClr val="tx1"/>
                </a:solidFill>
                <a:effectLst/>
                <a:latin typeface="+mn-lt"/>
                <a:ea typeface="+mn-ea"/>
                <a:cs typeface="+mn-cs"/>
              </a:rPr>
              <a:t>Inconvénients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mauvaise tenue aux impacts ;</a:t>
            </a:r>
          </a:p>
          <a:p>
            <a:pPr lvl="0"/>
            <a:r>
              <a:rPr lang="fr-FR" sz="1200" kern="1200" dirty="0" smtClean="0">
                <a:solidFill>
                  <a:schemeClr val="tx1"/>
                </a:solidFill>
                <a:effectLst/>
                <a:latin typeface="+mn-lt"/>
                <a:ea typeface="+mn-ea"/>
                <a:cs typeface="+mn-cs"/>
              </a:rPr>
              <a:t>usinage difficile ;</a:t>
            </a:r>
          </a:p>
          <a:p>
            <a:pPr lvl="0"/>
            <a:r>
              <a:rPr lang="fr-FR" sz="1200" kern="1200" dirty="0" smtClean="0">
                <a:solidFill>
                  <a:schemeClr val="tx1"/>
                </a:solidFill>
                <a:effectLst/>
                <a:latin typeface="+mn-lt"/>
                <a:ea typeface="+mn-ea"/>
                <a:cs typeface="+mn-cs"/>
              </a:rPr>
              <a:t>densité assez importante (σ= 2,7) ;</a:t>
            </a:r>
          </a:p>
          <a:p>
            <a:pPr lvl="0"/>
            <a:r>
              <a:rPr lang="fr-FR" sz="1200" kern="1200" dirty="0" smtClean="0">
                <a:solidFill>
                  <a:schemeClr val="tx1"/>
                </a:solidFill>
                <a:effectLst/>
                <a:latin typeface="+mn-lt"/>
                <a:ea typeface="+mn-ea"/>
                <a:cs typeface="+mn-cs"/>
              </a:rPr>
              <a:t>prix très élevé. </a:t>
            </a:r>
          </a:p>
          <a:p>
            <a:r>
              <a:rPr lang="fr-FR" sz="1200" b="1" kern="1200" dirty="0" smtClean="0">
                <a:solidFill>
                  <a:schemeClr val="tx1"/>
                </a:solidFill>
                <a:effectLst/>
                <a:latin typeface="+mn-lt"/>
                <a:ea typeface="+mn-ea"/>
                <a:cs typeface="+mn-cs"/>
              </a:rPr>
              <a:t>Applications aéronautiques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disques de compresseurs GTR, carters et volets de tuyère ;</a:t>
            </a:r>
          </a:p>
          <a:p>
            <a:pPr lvl="0"/>
            <a:r>
              <a:rPr lang="fr-FR" sz="1200" kern="1200" dirty="0" smtClean="0">
                <a:solidFill>
                  <a:schemeClr val="tx1"/>
                </a:solidFill>
                <a:effectLst/>
                <a:latin typeface="+mn-lt"/>
                <a:ea typeface="+mn-ea"/>
                <a:cs typeface="+mn-cs"/>
              </a:rPr>
              <a:t>stabilisateur F14 (gain de poids en remplacement du titane) ;</a:t>
            </a:r>
          </a:p>
          <a:p>
            <a:pPr lvl="0"/>
            <a:r>
              <a:rPr lang="fr-FR" sz="1200" kern="1200" dirty="0" smtClean="0">
                <a:solidFill>
                  <a:schemeClr val="tx1"/>
                </a:solidFill>
                <a:effectLst/>
                <a:latin typeface="+mn-lt"/>
                <a:ea typeface="+mn-ea"/>
                <a:cs typeface="+mn-cs"/>
              </a:rPr>
              <a:t>becs de bord d’attaque du </a:t>
            </a:r>
            <a:r>
              <a:rPr lang="fr-FR" sz="1200" kern="1200" dirty="0" err="1" smtClean="0">
                <a:solidFill>
                  <a:schemeClr val="tx1"/>
                </a:solidFill>
                <a:effectLst/>
                <a:latin typeface="+mn-lt"/>
                <a:ea typeface="+mn-ea"/>
                <a:cs typeface="+mn-cs"/>
              </a:rPr>
              <a:t>Lockeed</a:t>
            </a:r>
            <a:r>
              <a:rPr lang="fr-FR" sz="1200" kern="1200" dirty="0" smtClean="0">
                <a:solidFill>
                  <a:schemeClr val="tx1"/>
                </a:solidFill>
                <a:effectLst/>
                <a:latin typeface="+mn-lt"/>
                <a:ea typeface="+mn-ea"/>
                <a:cs typeface="+mn-cs"/>
              </a:rPr>
              <a:t> CSA </a:t>
            </a:r>
            <a:r>
              <a:rPr lang="fr-FR" sz="1200" kern="1200" dirty="0" err="1" smtClean="0">
                <a:solidFill>
                  <a:schemeClr val="tx1"/>
                </a:solidFill>
                <a:effectLst/>
                <a:latin typeface="+mn-lt"/>
                <a:ea typeface="+mn-ea"/>
                <a:cs typeface="+mn-cs"/>
              </a:rPr>
              <a:t>Galaxy</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54</a:t>
            </a:fld>
            <a:endParaRPr lang="fr-FR"/>
          </a:p>
        </p:txBody>
      </p:sp>
    </p:spTree>
    <p:extLst>
      <p:ext uri="{BB962C8B-B14F-4D97-AF65-F5344CB8AC3E}">
        <p14:creationId xmlns:p14="http://schemas.microsoft.com/office/powerpoint/2010/main" val="1680002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smtClean="0">
                <a:solidFill>
                  <a:schemeClr val="tx1"/>
                </a:solidFill>
                <a:effectLst/>
                <a:latin typeface="+mn-lt"/>
                <a:ea typeface="+mn-ea"/>
                <a:cs typeface="+mn-cs"/>
              </a:rPr>
              <a:t>Avantages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caractéristiques mécaniques exceptionnelles, résistance à la rupture en traction et compression, </a:t>
            </a:r>
            <a:r>
              <a:rPr lang="fr-FR" sz="1200" kern="1200" dirty="0" err="1" smtClean="0">
                <a:solidFill>
                  <a:schemeClr val="tx1"/>
                </a:solidFill>
                <a:effectLst/>
                <a:latin typeface="+mn-lt"/>
                <a:ea typeface="+mn-ea"/>
                <a:cs typeface="+mn-cs"/>
              </a:rPr>
              <a:t>Rr</a:t>
            </a:r>
            <a:r>
              <a:rPr lang="fr-FR" sz="1200" kern="1200" dirty="0" smtClean="0">
                <a:solidFill>
                  <a:schemeClr val="tx1"/>
                </a:solidFill>
                <a:effectLst/>
                <a:latin typeface="+mn-lt"/>
                <a:ea typeface="+mn-ea"/>
                <a:cs typeface="+mn-cs"/>
              </a:rPr>
              <a:t> - 350 ;</a:t>
            </a:r>
          </a:p>
          <a:p>
            <a:pPr lvl="0"/>
            <a:r>
              <a:rPr lang="fr-FR" sz="1200" kern="1200" dirty="0" smtClean="0">
                <a:solidFill>
                  <a:schemeClr val="tx1"/>
                </a:solidFill>
                <a:effectLst/>
                <a:latin typeface="+mn-lt"/>
                <a:ea typeface="+mn-ea"/>
                <a:cs typeface="+mn-cs"/>
              </a:rPr>
              <a:t>très grande rigidité (E = 42000) ;</a:t>
            </a:r>
          </a:p>
          <a:p>
            <a:pPr lvl="0"/>
            <a:r>
              <a:rPr lang="fr-FR" sz="1200" kern="1200" dirty="0" smtClean="0">
                <a:solidFill>
                  <a:schemeClr val="tx1"/>
                </a:solidFill>
                <a:effectLst/>
                <a:latin typeface="+mn-lt"/>
                <a:ea typeface="+mn-ea"/>
                <a:cs typeface="+mn-cs"/>
              </a:rPr>
              <a:t>bon comportement thermique ;</a:t>
            </a:r>
          </a:p>
          <a:p>
            <a:pPr lvl="0"/>
            <a:r>
              <a:rPr lang="fr-FR" sz="1200" kern="1200" dirty="0" smtClean="0">
                <a:solidFill>
                  <a:schemeClr val="tx1"/>
                </a:solidFill>
                <a:effectLst/>
                <a:latin typeface="+mn-lt"/>
                <a:ea typeface="+mn-ea"/>
                <a:cs typeface="+mn-cs"/>
              </a:rPr>
              <a:t>bonne adhérence avec les matrices ;</a:t>
            </a:r>
          </a:p>
          <a:p>
            <a:pPr lvl="0"/>
            <a:r>
              <a:rPr lang="fr-FR" sz="1200" kern="1200" dirty="0" smtClean="0">
                <a:solidFill>
                  <a:schemeClr val="tx1"/>
                </a:solidFill>
                <a:effectLst/>
                <a:latin typeface="+mn-lt"/>
                <a:ea typeface="+mn-ea"/>
                <a:cs typeface="+mn-cs"/>
              </a:rPr>
              <a:t>bonne tenue à la fatigue et au vieillissement.</a:t>
            </a:r>
          </a:p>
          <a:p>
            <a:r>
              <a:rPr lang="fr-FR" sz="1200" b="1" kern="1200" dirty="0" smtClean="0">
                <a:solidFill>
                  <a:schemeClr val="tx1"/>
                </a:solidFill>
                <a:effectLst/>
                <a:latin typeface="+mn-lt"/>
                <a:ea typeface="+mn-ea"/>
                <a:cs typeface="+mn-cs"/>
              </a:rPr>
              <a:t>Inconvénients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mauvaise tenue aux impacts ;</a:t>
            </a:r>
          </a:p>
          <a:p>
            <a:pPr lvl="0"/>
            <a:r>
              <a:rPr lang="fr-FR" sz="1200" kern="1200" dirty="0" smtClean="0">
                <a:solidFill>
                  <a:schemeClr val="tx1"/>
                </a:solidFill>
                <a:effectLst/>
                <a:latin typeface="+mn-lt"/>
                <a:ea typeface="+mn-ea"/>
                <a:cs typeface="+mn-cs"/>
              </a:rPr>
              <a:t>usinage difficile ;</a:t>
            </a:r>
          </a:p>
          <a:p>
            <a:pPr lvl="0"/>
            <a:r>
              <a:rPr lang="fr-FR" sz="1200" kern="1200" dirty="0" smtClean="0">
                <a:solidFill>
                  <a:schemeClr val="tx1"/>
                </a:solidFill>
                <a:effectLst/>
                <a:latin typeface="+mn-lt"/>
                <a:ea typeface="+mn-ea"/>
                <a:cs typeface="+mn-cs"/>
              </a:rPr>
              <a:t>densité assez importante (σ= 2,7) ;</a:t>
            </a:r>
          </a:p>
          <a:p>
            <a:pPr lvl="0"/>
            <a:r>
              <a:rPr lang="fr-FR" sz="1200" kern="1200" dirty="0" smtClean="0">
                <a:solidFill>
                  <a:schemeClr val="tx1"/>
                </a:solidFill>
                <a:effectLst/>
                <a:latin typeface="+mn-lt"/>
                <a:ea typeface="+mn-ea"/>
                <a:cs typeface="+mn-cs"/>
              </a:rPr>
              <a:t>prix très élevé. </a:t>
            </a:r>
          </a:p>
          <a:p>
            <a:r>
              <a:rPr lang="fr-FR" sz="1200" b="1" kern="1200" dirty="0" smtClean="0">
                <a:solidFill>
                  <a:schemeClr val="tx1"/>
                </a:solidFill>
                <a:effectLst/>
                <a:latin typeface="+mn-lt"/>
                <a:ea typeface="+mn-ea"/>
                <a:cs typeface="+mn-cs"/>
              </a:rPr>
              <a:t>Applications aéronautiques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disques de compresseurs GTR, carters et volets de tuyère ;</a:t>
            </a:r>
          </a:p>
          <a:p>
            <a:pPr lvl="0"/>
            <a:r>
              <a:rPr lang="fr-FR" sz="1200" kern="1200" dirty="0" smtClean="0">
                <a:solidFill>
                  <a:schemeClr val="tx1"/>
                </a:solidFill>
                <a:effectLst/>
                <a:latin typeface="+mn-lt"/>
                <a:ea typeface="+mn-ea"/>
                <a:cs typeface="+mn-cs"/>
              </a:rPr>
              <a:t>stabilisateur F14 (gain de poids en remplacement du titane) ;</a:t>
            </a:r>
          </a:p>
          <a:p>
            <a:pPr lvl="0"/>
            <a:r>
              <a:rPr lang="fr-FR" sz="1200" kern="1200" dirty="0" smtClean="0">
                <a:solidFill>
                  <a:schemeClr val="tx1"/>
                </a:solidFill>
                <a:effectLst/>
                <a:latin typeface="+mn-lt"/>
                <a:ea typeface="+mn-ea"/>
                <a:cs typeface="+mn-cs"/>
              </a:rPr>
              <a:t>becs de bord d’attaque du </a:t>
            </a:r>
            <a:r>
              <a:rPr lang="fr-FR" sz="1200" kern="1200" dirty="0" err="1" smtClean="0">
                <a:solidFill>
                  <a:schemeClr val="tx1"/>
                </a:solidFill>
                <a:effectLst/>
                <a:latin typeface="+mn-lt"/>
                <a:ea typeface="+mn-ea"/>
                <a:cs typeface="+mn-cs"/>
              </a:rPr>
              <a:t>Lockeed</a:t>
            </a:r>
            <a:r>
              <a:rPr lang="fr-FR" sz="1200" kern="1200" dirty="0" smtClean="0">
                <a:solidFill>
                  <a:schemeClr val="tx1"/>
                </a:solidFill>
                <a:effectLst/>
                <a:latin typeface="+mn-lt"/>
                <a:ea typeface="+mn-ea"/>
                <a:cs typeface="+mn-cs"/>
              </a:rPr>
              <a:t> CSA </a:t>
            </a:r>
            <a:r>
              <a:rPr lang="fr-FR" sz="1200" kern="1200" dirty="0" err="1" smtClean="0">
                <a:solidFill>
                  <a:schemeClr val="tx1"/>
                </a:solidFill>
                <a:effectLst/>
                <a:latin typeface="+mn-lt"/>
                <a:ea typeface="+mn-ea"/>
                <a:cs typeface="+mn-cs"/>
              </a:rPr>
              <a:t>Galaxy</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55</a:t>
            </a:fld>
            <a:endParaRPr lang="fr-FR"/>
          </a:p>
        </p:txBody>
      </p:sp>
    </p:spTree>
    <p:extLst>
      <p:ext uri="{BB962C8B-B14F-4D97-AF65-F5344CB8AC3E}">
        <p14:creationId xmlns:p14="http://schemas.microsoft.com/office/powerpoint/2010/main" val="348575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 plan suivant a été adopte pour arriver a cet </a:t>
            </a:r>
            <a:r>
              <a:rPr lang="fr-FR" dirty="0" err="1" smtClean="0"/>
              <a:t>ibjectif</a:t>
            </a:r>
            <a:r>
              <a:rPr lang="fr-FR" dirty="0" smtClean="0"/>
              <a:t>:</a:t>
            </a:r>
          </a:p>
          <a:p>
            <a:endParaRPr lang="fr-FR" dirty="0"/>
          </a:p>
        </p:txBody>
      </p:sp>
    </p:spTree>
    <p:extLst>
      <p:ext uri="{BB962C8B-B14F-4D97-AF65-F5344CB8AC3E}">
        <p14:creationId xmlns:p14="http://schemas.microsoft.com/office/powerpoint/2010/main" val="24787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smtClean="0">
                <a:solidFill>
                  <a:schemeClr val="tx1"/>
                </a:solidFill>
                <a:effectLst/>
                <a:latin typeface="+mn-lt"/>
                <a:ea typeface="+mn-ea"/>
                <a:cs typeface="+mn-cs"/>
              </a:rPr>
              <a:t>Avantages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caractéristiques mécaniques exceptionnelles, résistance à la rupture en traction et compression, </a:t>
            </a:r>
            <a:r>
              <a:rPr lang="fr-FR" sz="1200" kern="1200" dirty="0" err="1" smtClean="0">
                <a:solidFill>
                  <a:schemeClr val="tx1"/>
                </a:solidFill>
                <a:effectLst/>
                <a:latin typeface="+mn-lt"/>
                <a:ea typeface="+mn-ea"/>
                <a:cs typeface="+mn-cs"/>
              </a:rPr>
              <a:t>Rr</a:t>
            </a:r>
            <a:r>
              <a:rPr lang="fr-FR" sz="1200" kern="1200" dirty="0" smtClean="0">
                <a:solidFill>
                  <a:schemeClr val="tx1"/>
                </a:solidFill>
                <a:effectLst/>
                <a:latin typeface="+mn-lt"/>
                <a:ea typeface="+mn-ea"/>
                <a:cs typeface="+mn-cs"/>
              </a:rPr>
              <a:t> - 350 ;</a:t>
            </a:r>
          </a:p>
          <a:p>
            <a:pPr lvl="0"/>
            <a:r>
              <a:rPr lang="fr-FR" sz="1200" kern="1200" dirty="0" smtClean="0">
                <a:solidFill>
                  <a:schemeClr val="tx1"/>
                </a:solidFill>
                <a:effectLst/>
                <a:latin typeface="+mn-lt"/>
                <a:ea typeface="+mn-ea"/>
                <a:cs typeface="+mn-cs"/>
              </a:rPr>
              <a:t>très grande rigidité (E = 42000) ;</a:t>
            </a:r>
          </a:p>
          <a:p>
            <a:pPr lvl="0"/>
            <a:r>
              <a:rPr lang="fr-FR" sz="1200" kern="1200" dirty="0" smtClean="0">
                <a:solidFill>
                  <a:schemeClr val="tx1"/>
                </a:solidFill>
                <a:effectLst/>
                <a:latin typeface="+mn-lt"/>
                <a:ea typeface="+mn-ea"/>
                <a:cs typeface="+mn-cs"/>
              </a:rPr>
              <a:t>bon comportement thermique ;</a:t>
            </a:r>
          </a:p>
          <a:p>
            <a:pPr lvl="0"/>
            <a:r>
              <a:rPr lang="fr-FR" sz="1200" kern="1200" dirty="0" smtClean="0">
                <a:solidFill>
                  <a:schemeClr val="tx1"/>
                </a:solidFill>
                <a:effectLst/>
                <a:latin typeface="+mn-lt"/>
                <a:ea typeface="+mn-ea"/>
                <a:cs typeface="+mn-cs"/>
              </a:rPr>
              <a:t>bonne adhérence avec les matrices ;</a:t>
            </a:r>
          </a:p>
          <a:p>
            <a:pPr lvl="0"/>
            <a:r>
              <a:rPr lang="fr-FR" sz="1200" kern="1200" dirty="0" smtClean="0">
                <a:solidFill>
                  <a:schemeClr val="tx1"/>
                </a:solidFill>
                <a:effectLst/>
                <a:latin typeface="+mn-lt"/>
                <a:ea typeface="+mn-ea"/>
                <a:cs typeface="+mn-cs"/>
              </a:rPr>
              <a:t>bonne tenue à la fatigue et au vieillissement.</a:t>
            </a:r>
          </a:p>
          <a:p>
            <a:r>
              <a:rPr lang="fr-FR" sz="1200" b="1" kern="1200" dirty="0" smtClean="0">
                <a:solidFill>
                  <a:schemeClr val="tx1"/>
                </a:solidFill>
                <a:effectLst/>
                <a:latin typeface="+mn-lt"/>
                <a:ea typeface="+mn-ea"/>
                <a:cs typeface="+mn-cs"/>
              </a:rPr>
              <a:t>Inconvénients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mauvaise tenue aux impacts ;</a:t>
            </a:r>
          </a:p>
          <a:p>
            <a:pPr lvl="0"/>
            <a:r>
              <a:rPr lang="fr-FR" sz="1200" kern="1200" dirty="0" smtClean="0">
                <a:solidFill>
                  <a:schemeClr val="tx1"/>
                </a:solidFill>
                <a:effectLst/>
                <a:latin typeface="+mn-lt"/>
                <a:ea typeface="+mn-ea"/>
                <a:cs typeface="+mn-cs"/>
              </a:rPr>
              <a:t>usinage difficile ;</a:t>
            </a:r>
          </a:p>
          <a:p>
            <a:pPr lvl="0"/>
            <a:r>
              <a:rPr lang="fr-FR" sz="1200" kern="1200" dirty="0" smtClean="0">
                <a:solidFill>
                  <a:schemeClr val="tx1"/>
                </a:solidFill>
                <a:effectLst/>
                <a:latin typeface="+mn-lt"/>
                <a:ea typeface="+mn-ea"/>
                <a:cs typeface="+mn-cs"/>
              </a:rPr>
              <a:t>densité assez importante (σ= 2,7) ;</a:t>
            </a:r>
          </a:p>
          <a:p>
            <a:pPr lvl="0"/>
            <a:r>
              <a:rPr lang="fr-FR" sz="1200" kern="1200" dirty="0" smtClean="0">
                <a:solidFill>
                  <a:schemeClr val="tx1"/>
                </a:solidFill>
                <a:effectLst/>
                <a:latin typeface="+mn-lt"/>
                <a:ea typeface="+mn-ea"/>
                <a:cs typeface="+mn-cs"/>
              </a:rPr>
              <a:t>prix très élevé. </a:t>
            </a:r>
          </a:p>
          <a:p>
            <a:r>
              <a:rPr lang="fr-FR" sz="1200" b="1" kern="1200" dirty="0" smtClean="0">
                <a:solidFill>
                  <a:schemeClr val="tx1"/>
                </a:solidFill>
                <a:effectLst/>
                <a:latin typeface="+mn-lt"/>
                <a:ea typeface="+mn-ea"/>
                <a:cs typeface="+mn-cs"/>
              </a:rPr>
              <a:t>Applications aéronautiques</a:t>
            </a:r>
            <a:endParaRPr lang="fr-FR" sz="1200"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disques de compresseurs GTR, carters et volets de tuyère ;</a:t>
            </a:r>
          </a:p>
          <a:p>
            <a:pPr lvl="0"/>
            <a:r>
              <a:rPr lang="fr-FR" sz="1200" kern="1200" dirty="0" smtClean="0">
                <a:solidFill>
                  <a:schemeClr val="tx1"/>
                </a:solidFill>
                <a:effectLst/>
                <a:latin typeface="+mn-lt"/>
                <a:ea typeface="+mn-ea"/>
                <a:cs typeface="+mn-cs"/>
              </a:rPr>
              <a:t>stabilisateur F14 (gain de poids en remplacement du titane) ;</a:t>
            </a:r>
          </a:p>
          <a:p>
            <a:pPr lvl="0"/>
            <a:r>
              <a:rPr lang="fr-FR" sz="1200" kern="1200" dirty="0" smtClean="0">
                <a:solidFill>
                  <a:schemeClr val="tx1"/>
                </a:solidFill>
                <a:effectLst/>
                <a:latin typeface="+mn-lt"/>
                <a:ea typeface="+mn-ea"/>
                <a:cs typeface="+mn-cs"/>
              </a:rPr>
              <a:t>becs de bord d’attaque du </a:t>
            </a:r>
            <a:r>
              <a:rPr lang="fr-FR" sz="1200" kern="1200" dirty="0" err="1" smtClean="0">
                <a:solidFill>
                  <a:schemeClr val="tx1"/>
                </a:solidFill>
                <a:effectLst/>
                <a:latin typeface="+mn-lt"/>
                <a:ea typeface="+mn-ea"/>
                <a:cs typeface="+mn-cs"/>
              </a:rPr>
              <a:t>Lockeed</a:t>
            </a:r>
            <a:r>
              <a:rPr lang="fr-FR" sz="1200" kern="1200" dirty="0" smtClean="0">
                <a:solidFill>
                  <a:schemeClr val="tx1"/>
                </a:solidFill>
                <a:effectLst/>
                <a:latin typeface="+mn-lt"/>
                <a:ea typeface="+mn-ea"/>
                <a:cs typeface="+mn-cs"/>
              </a:rPr>
              <a:t> CSA </a:t>
            </a:r>
            <a:r>
              <a:rPr lang="fr-FR" sz="1200" kern="1200" dirty="0" err="1" smtClean="0">
                <a:solidFill>
                  <a:schemeClr val="tx1"/>
                </a:solidFill>
                <a:effectLst/>
                <a:latin typeface="+mn-lt"/>
                <a:ea typeface="+mn-ea"/>
                <a:cs typeface="+mn-cs"/>
              </a:rPr>
              <a:t>Galaxy</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56</a:t>
            </a:fld>
            <a:endParaRPr lang="fr-FR"/>
          </a:p>
        </p:txBody>
      </p:sp>
    </p:spTree>
    <p:extLst>
      <p:ext uri="{BB962C8B-B14F-4D97-AF65-F5344CB8AC3E}">
        <p14:creationId xmlns:p14="http://schemas.microsoft.com/office/powerpoint/2010/main" val="859746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57</a:t>
            </a:fld>
            <a:endParaRPr lang="fr-FR"/>
          </a:p>
        </p:txBody>
      </p:sp>
    </p:spTree>
    <p:extLst>
      <p:ext uri="{BB962C8B-B14F-4D97-AF65-F5344CB8AC3E}">
        <p14:creationId xmlns:p14="http://schemas.microsoft.com/office/powerpoint/2010/main" val="29474739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58</a:t>
            </a:fld>
            <a:endParaRPr lang="fr-FR"/>
          </a:p>
        </p:txBody>
      </p:sp>
    </p:spTree>
    <p:extLst>
      <p:ext uri="{BB962C8B-B14F-4D97-AF65-F5344CB8AC3E}">
        <p14:creationId xmlns:p14="http://schemas.microsoft.com/office/powerpoint/2010/main" val="27065973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59</a:t>
            </a:fld>
            <a:endParaRPr lang="fr-FR"/>
          </a:p>
        </p:txBody>
      </p:sp>
    </p:spTree>
    <p:extLst>
      <p:ext uri="{BB962C8B-B14F-4D97-AF65-F5344CB8AC3E}">
        <p14:creationId xmlns:p14="http://schemas.microsoft.com/office/powerpoint/2010/main" val="1248037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60</a:t>
            </a:fld>
            <a:endParaRPr lang="fr-FR"/>
          </a:p>
        </p:txBody>
      </p:sp>
    </p:spTree>
    <p:extLst>
      <p:ext uri="{BB962C8B-B14F-4D97-AF65-F5344CB8AC3E}">
        <p14:creationId xmlns:p14="http://schemas.microsoft.com/office/powerpoint/2010/main" val="3149004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61</a:t>
            </a:fld>
            <a:endParaRPr lang="fr-FR"/>
          </a:p>
        </p:txBody>
      </p:sp>
    </p:spTree>
    <p:extLst>
      <p:ext uri="{BB962C8B-B14F-4D97-AF65-F5344CB8AC3E}">
        <p14:creationId xmlns:p14="http://schemas.microsoft.com/office/powerpoint/2010/main" val="25272842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62</a:t>
            </a:fld>
            <a:endParaRPr lang="fr-FR"/>
          </a:p>
        </p:txBody>
      </p:sp>
    </p:spTree>
    <p:extLst>
      <p:ext uri="{BB962C8B-B14F-4D97-AF65-F5344CB8AC3E}">
        <p14:creationId xmlns:p14="http://schemas.microsoft.com/office/powerpoint/2010/main" val="18114513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63</a:t>
            </a:fld>
            <a:endParaRPr lang="fr-FR"/>
          </a:p>
        </p:txBody>
      </p:sp>
    </p:spTree>
    <p:extLst>
      <p:ext uri="{BB962C8B-B14F-4D97-AF65-F5344CB8AC3E}">
        <p14:creationId xmlns:p14="http://schemas.microsoft.com/office/powerpoint/2010/main" val="484236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64</a:t>
            </a:fld>
            <a:endParaRPr lang="fr-FR"/>
          </a:p>
        </p:txBody>
      </p:sp>
    </p:spTree>
    <p:extLst>
      <p:ext uri="{BB962C8B-B14F-4D97-AF65-F5344CB8AC3E}">
        <p14:creationId xmlns:p14="http://schemas.microsoft.com/office/powerpoint/2010/main" val="3204195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65</a:t>
            </a:fld>
            <a:endParaRPr lang="fr-FR"/>
          </a:p>
        </p:txBody>
      </p:sp>
    </p:spTree>
    <p:extLst>
      <p:ext uri="{BB962C8B-B14F-4D97-AF65-F5344CB8AC3E}">
        <p14:creationId xmlns:p14="http://schemas.microsoft.com/office/powerpoint/2010/main" val="265899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Une structure est toujours soumise à une contrainte même si elle est immobile. Par exemple un pilier d’un pont est soumis à:</a:t>
            </a:r>
          </a:p>
          <a:p>
            <a:r>
              <a:rPr lang="fr-FR" sz="936" kern="1200" dirty="0" smtClean="0">
                <a:solidFill>
                  <a:schemeClr val="tx1"/>
                </a:solidFill>
                <a:effectLst/>
                <a:latin typeface="+mn-lt"/>
                <a:ea typeface="+mn-ea"/>
                <a:cs typeface="+mn-cs"/>
              </a:rPr>
              <a:t>Au Poids du pont; Au poids variables des véhicules qui l’empreinte; A l’action du vent latéral</a:t>
            </a:r>
          </a:p>
          <a:p>
            <a:r>
              <a:rPr lang="fr-FR" sz="936" kern="1200" dirty="0" smtClean="0">
                <a:solidFill>
                  <a:schemeClr val="tx1"/>
                </a:solidFill>
                <a:effectLst/>
                <a:latin typeface="+mn-lt"/>
                <a:ea typeface="+mn-ea"/>
                <a:cs typeface="+mn-cs"/>
              </a:rPr>
              <a:t>En aéronautiques c’est la même chose. Les forces appliquées sur un avion sont principalement les forces statiques essentiellement du poids et les forces dynamiques, dues à la vitesse (portance et trainée) ou dues à la propulsion (traction ou poussée) ; </a:t>
            </a:r>
          </a:p>
          <a:p>
            <a:r>
              <a:rPr lang="fr-FR" sz="936" kern="1200" dirty="0" smtClean="0">
                <a:solidFill>
                  <a:schemeClr val="tx1"/>
                </a:solidFill>
                <a:effectLst/>
                <a:latin typeface="+mn-lt"/>
                <a:ea typeface="+mn-ea"/>
                <a:cs typeface="+mn-cs"/>
              </a:rPr>
              <a:t>Ces forces génèrent des sollicitations ou de contraintes et</a:t>
            </a:r>
            <a:r>
              <a:rPr lang="fr-FR" sz="936" kern="1200" baseline="0" dirty="0" smtClean="0">
                <a:solidFill>
                  <a:schemeClr val="tx1"/>
                </a:solidFill>
                <a:effectLst/>
                <a:latin typeface="+mn-lt"/>
                <a:ea typeface="+mn-ea"/>
                <a:cs typeface="+mn-cs"/>
              </a:rPr>
              <a:t> par conséquent </a:t>
            </a:r>
            <a:r>
              <a:rPr lang="fr-FR" sz="936" kern="1200" dirty="0" smtClean="0">
                <a:solidFill>
                  <a:schemeClr val="tx1"/>
                </a:solidFill>
                <a:effectLst/>
                <a:latin typeface="+mn-lt"/>
                <a:ea typeface="+mn-ea"/>
                <a:cs typeface="+mn-cs"/>
              </a:rPr>
              <a:t>des déformations de la structure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Questions: quelle sont les types de ou de contraintes qu’exercent ces forces sur la structure</a:t>
            </a:r>
          </a:p>
          <a:p>
            <a:r>
              <a:rPr lang="fr-FR" sz="936" kern="1200" dirty="0" smtClean="0">
                <a:solidFill>
                  <a:schemeClr val="tx1"/>
                </a:solidFill>
                <a:effectLst/>
                <a:latin typeface="+mn-lt"/>
                <a:ea typeface="+mn-ea"/>
                <a:cs typeface="+mn-cs"/>
              </a:rPr>
              <a:t>Sous l’effet de ces différentes contraintes, le matériau accepte une déformation. </a:t>
            </a:r>
          </a:p>
          <a:p>
            <a:r>
              <a:rPr lang="fr-FR" sz="936" kern="1200" dirty="0" smtClean="0">
                <a:solidFill>
                  <a:schemeClr val="tx1"/>
                </a:solidFill>
                <a:effectLst/>
                <a:latin typeface="+mn-lt"/>
                <a:ea typeface="+mn-ea"/>
                <a:cs typeface="+mn-cs"/>
              </a:rPr>
              <a:t>Les conséquences de ces déformations dépondent du type et de l’amplitude des contraintes appliquées.</a:t>
            </a:r>
          </a:p>
          <a:p>
            <a:r>
              <a:rPr lang="fr-FR" dirty="0" smtClean="0"/>
              <a:t>Dans</a:t>
            </a:r>
            <a:r>
              <a:rPr lang="fr-FR" baseline="0" dirty="0" smtClean="0"/>
              <a:t> qui suit il sera étudié brièvement ces contraintes.</a:t>
            </a:r>
          </a:p>
          <a:p>
            <a:endParaRPr lang="fr-FR" dirty="0"/>
          </a:p>
        </p:txBody>
      </p:sp>
    </p:spTree>
    <p:extLst>
      <p:ext uri="{BB962C8B-B14F-4D97-AF65-F5344CB8AC3E}">
        <p14:creationId xmlns:p14="http://schemas.microsoft.com/office/powerpoint/2010/main" val="3401942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66</a:t>
            </a:fld>
            <a:endParaRPr lang="fr-FR"/>
          </a:p>
        </p:txBody>
      </p:sp>
    </p:spTree>
    <p:extLst>
      <p:ext uri="{BB962C8B-B14F-4D97-AF65-F5344CB8AC3E}">
        <p14:creationId xmlns:p14="http://schemas.microsoft.com/office/powerpoint/2010/main" val="9772467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67</a:t>
            </a:fld>
            <a:endParaRPr lang="fr-FR"/>
          </a:p>
        </p:txBody>
      </p:sp>
    </p:spTree>
    <p:extLst>
      <p:ext uri="{BB962C8B-B14F-4D97-AF65-F5344CB8AC3E}">
        <p14:creationId xmlns:p14="http://schemas.microsoft.com/office/powerpoint/2010/main" val="1376419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68</a:t>
            </a:fld>
            <a:endParaRPr lang="fr-FR"/>
          </a:p>
        </p:txBody>
      </p:sp>
    </p:spTree>
    <p:extLst>
      <p:ext uri="{BB962C8B-B14F-4D97-AF65-F5344CB8AC3E}">
        <p14:creationId xmlns:p14="http://schemas.microsoft.com/office/powerpoint/2010/main" val="29953128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69</a:t>
            </a:fld>
            <a:endParaRPr lang="fr-FR"/>
          </a:p>
        </p:txBody>
      </p:sp>
    </p:spTree>
    <p:extLst>
      <p:ext uri="{BB962C8B-B14F-4D97-AF65-F5344CB8AC3E}">
        <p14:creationId xmlns:p14="http://schemas.microsoft.com/office/powerpoint/2010/main" val="11442869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70</a:t>
            </a:fld>
            <a:endParaRPr lang="fr-FR"/>
          </a:p>
        </p:txBody>
      </p:sp>
    </p:spTree>
    <p:extLst>
      <p:ext uri="{BB962C8B-B14F-4D97-AF65-F5344CB8AC3E}">
        <p14:creationId xmlns:p14="http://schemas.microsoft.com/office/powerpoint/2010/main" val="2003693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71</a:t>
            </a:fld>
            <a:endParaRPr lang="fr-FR"/>
          </a:p>
        </p:txBody>
      </p:sp>
    </p:spTree>
    <p:extLst>
      <p:ext uri="{BB962C8B-B14F-4D97-AF65-F5344CB8AC3E}">
        <p14:creationId xmlns:p14="http://schemas.microsoft.com/office/powerpoint/2010/main" val="2717141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72</a:t>
            </a:fld>
            <a:endParaRPr lang="fr-FR"/>
          </a:p>
        </p:txBody>
      </p:sp>
    </p:spTree>
    <p:extLst>
      <p:ext uri="{BB962C8B-B14F-4D97-AF65-F5344CB8AC3E}">
        <p14:creationId xmlns:p14="http://schemas.microsoft.com/office/powerpoint/2010/main" val="3213505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73</a:t>
            </a:fld>
            <a:endParaRPr lang="fr-FR"/>
          </a:p>
        </p:txBody>
      </p:sp>
    </p:spTree>
    <p:extLst>
      <p:ext uri="{BB962C8B-B14F-4D97-AF65-F5344CB8AC3E}">
        <p14:creationId xmlns:p14="http://schemas.microsoft.com/office/powerpoint/2010/main" val="1759424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74</a:t>
            </a:fld>
            <a:endParaRPr lang="fr-FR"/>
          </a:p>
        </p:txBody>
      </p:sp>
    </p:spTree>
    <p:extLst>
      <p:ext uri="{BB962C8B-B14F-4D97-AF65-F5344CB8AC3E}">
        <p14:creationId xmlns:p14="http://schemas.microsoft.com/office/powerpoint/2010/main" val="21848511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75</a:t>
            </a:fld>
            <a:endParaRPr lang="fr-FR"/>
          </a:p>
        </p:txBody>
      </p:sp>
    </p:spTree>
    <p:extLst>
      <p:ext uri="{BB962C8B-B14F-4D97-AF65-F5344CB8AC3E}">
        <p14:creationId xmlns:p14="http://schemas.microsoft.com/office/powerpoint/2010/main" val="195184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a:t>
            </a:r>
            <a:r>
              <a:rPr lang="fr-FR" baseline="0" dirty="0" smtClean="0"/>
              <a:t> revoir</a:t>
            </a:r>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a:t>
            </a:fld>
            <a:endParaRPr lang="fr-FR"/>
          </a:p>
        </p:txBody>
      </p:sp>
    </p:spTree>
    <p:extLst>
      <p:ext uri="{BB962C8B-B14F-4D97-AF65-F5344CB8AC3E}">
        <p14:creationId xmlns:p14="http://schemas.microsoft.com/office/powerpoint/2010/main" val="12026598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sz="1200" b="1"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76</a:t>
            </a:fld>
            <a:endParaRPr lang="fr-FR"/>
          </a:p>
        </p:txBody>
      </p:sp>
    </p:spTree>
    <p:extLst>
      <p:ext uri="{BB962C8B-B14F-4D97-AF65-F5344CB8AC3E}">
        <p14:creationId xmlns:p14="http://schemas.microsoft.com/office/powerpoint/2010/main" val="31311820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sz="1200" b="1"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77</a:t>
            </a:fld>
            <a:endParaRPr lang="fr-FR"/>
          </a:p>
        </p:txBody>
      </p:sp>
    </p:spTree>
    <p:extLst>
      <p:ext uri="{BB962C8B-B14F-4D97-AF65-F5344CB8AC3E}">
        <p14:creationId xmlns:p14="http://schemas.microsoft.com/office/powerpoint/2010/main" val="32757979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78</a:t>
            </a:fld>
            <a:endParaRPr lang="fr-FR"/>
          </a:p>
        </p:txBody>
      </p:sp>
    </p:spTree>
    <p:extLst>
      <p:ext uri="{BB962C8B-B14F-4D97-AF65-F5344CB8AC3E}">
        <p14:creationId xmlns:p14="http://schemas.microsoft.com/office/powerpoint/2010/main" val="278382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Soit un élément de longueur L et de section S.</a:t>
                </a:r>
              </a:p>
              <a:p>
                <a:r>
                  <a:rPr lang="fr-FR" sz="936" kern="1200" dirty="0">
                    <a:solidFill>
                      <a:schemeClr val="tx1"/>
                    </a:solidFill>
                    <a:effectLst/>
                    <a:latin typeface="+mn-lt"/>
                    <a:ea typeface="+mn-ea"/>
                    <a:cs typeface="+mn-cs"/>
                  </a:rPr>
                  <a:t>Si nous appliquons un effort F à la section S, </a:t>
                </a:r>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La </a:t>
                </a:r>
                <a:r>
                  <a:rPr lang="fr-FR" sz="936" kern="1200" dirty="0">
                    <a:solidFill>
                      <a:schemeClr val="tx1"/>
                    </a:solidFill>
                    <a:effectLst/>
                    <a:latin typeface="+mn-lt"/>
                    <a:ea typeface="+mn-ea"/>
                    <a:cs typeface="+mn-cs"/>
                  </a:rPr>
                  <a:t>pièce va s’allonger d’une longueur </a:t>
                </a:r>
                <a14:m>
                  <m:oMath xmlns:m="http://schemas.openxmlformats.org/officeDocument/2006/math">
                    <m:r>
                      <a:rPr lang="fr-FR" sz="936" i="1" kern="1200">
                        <a:solidFill>
                          <a:schemeClr val="tx1"/>
                        </a:solidFill>
                        <a:effectLst/>
                        <a:latin typeface="Cambria Math" panose="02040503050406030204" pitchFamily="18" charset="0"/>
                        <a:ea typeface="+mn-ea"/>
                        <a:cs typeface="+mn-cs"/>
                      </a:rPr>
                      <m:t>∆</m:t>
                    </m:r>
                    <m:r>
                      <a:rPr lang="fr-FR" sz="936" i="1" kern="1200">
                        <a:solidFill>
                          <a:schemeClr val="tx1"/>
                        </a:solidFill>
                        <a:effectLst/>
                        <a:latin typeface="Cambria Math" panose="02040503050406030204" pitchFamily="18" charset="0"/>
                        <a:ea typeface="+mn-ea"/>
                        <a:cs typeface="+mn-cs"/>
                      </a:rPr>
                      <m:t>𝑙</m:t>
                    </m:r>
                  </m:oMath>
                </a14:m>
                <a:endParaRPr lang="fr-FR" sz="936"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On définit l’allongement relatif…(unité?) C’est </a:t>
                </a:r>
                <a:r>
                  <a:rPr lang="fr-FR" sz="936" kern="1200" dirty="0">
                    <a:solidFill>
                      <a:schemeClr val="tx1"/>
                    </a:solidFill>
                    <a:effectLst/>
                    <a:latin typeface="+mn-lt"/>
                    <a:ea typeface="+mn-ea"/>
                    <a:cs typeface="+mn-cs"/>
                  </a:rPr>
                  <a:t>une grandeur sans </a:t>
                </a:r>
                <a:r>
                  <a:rPr lang="fr-FR" sz="936" kern="1200" dirty="0" smtClean="0">
                    <a:solidFill>
                      <a:schemeClr val="tx1"/>
                    </a:solidFill>
                    <a:effectLst/>
                    <a:latin typeface="+mn-lt"/>
                    <a:ea typeface="+mn-ea"/>
                    <a:cs typeface="+mn-cs"/>
                  </a:rPr>
                  <a:t>unité</a:t>
                </a:r>
              </a:p>
              <a:p>
                <a:r>
                  <a:rPr lang="fr-FR" sz="936" kern="1200" dirty="0" smtClean="0">
                    <a:solidFill>
                      <a:schemeClr val="tx1"/>
                    </a:solidFill>
                    <a:effectLst/>
                    <a:latin typeface="+mn-lt"/>
                    <a:ea typeface="+mn-ea"/>
                    <a:cs typeface="+mn-cs"/>
                  </a:rPr>
                  <a:t>Et la contrainte par : (unité?)</a:t>
                </a:r>
                <a:endParaRPr lang="fr-FR" sz="936"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Soit un élément de longueur l et de section S.</a:t>
                </a:r>
              </a:p>
              <a:p>
                <a:r>
                  <a:rPr lang="fr-FR" sz="936" kern="1200" dirty="0">
                    <a:solidFill>
                      <a:schemeClr val="tx1"/>
                    </a:solidFill>
                    <a:effectLst/>
                    <a:latin typeface="+mn-lt"/>
                    <a:ea typeface="+mn-ea"/>
                    <a:cs typeface="+mn-cs"/>
                  </a:rPr>
                  <a:t>Si nous appliquons un effort F à la section S, la pièce va s’allonger d’une longueur </a:t>
                </a:r>
                <a:r>
                  <a:rPr lang="fr-FR" sz="936" i="0" kern="1200">
                    <a:solidFill>
                      <a:schemeClr val="tx1"/>
                    </a:solidFill>
                    <a:effectLst/>
                    <a:latin typeface="+mn-lt"/>
                    <a:ea typeface="+mn-ea"/>
                    <a:cs typeface="+mn-cs"/>
                  </a:rPr>
                  <a:t>∆𝑙</a:t>
                </a:r>
                <a:endParaRPr lang="fr-FR" sz="936" kern="1200" dirty="0">
                  <a:solidFill>
                    <a:schemeClr val="tx1"/>
                  </a:solidFill>
                  <a:effectLst/>
                  <a:latin typeface="+mn-lt"/>
                  <a:ea typeface="+mn-ea"/>
                  <a:cs typeface="+mn-cs"/>
                </a:endParaRPr>
              </a:p>
              <a:p>
                <a:endParaRPr lang="fr-FR" dirty="0" smtClean="0"/>
              </a:p>
              <a:p>
                <a:r>
                  <a:rPr lang="fr-FR" sz="936" kern="1200" dirty="0" smtClean="0">
                    <a:solidFill>
                      <a:schemeClr val="tx1"/>
                    </a:solidFill>
                    <a:effectLst/>
                    <a:latin typeface="+mn-lt"/>
                    <a:ea typeface="+mn-ea"/>
                    <a:cs typeface="+mn-cs"/>
                  </a:rPr>
                  <a:t>On définit l’allongement relatif </a:t>
                </a:r>
              </a:p>
              <a:p>
                <a:r>
                  <a:rPr lang="fr-FR" sz="936" i="0" kern="1200">
                    <a:solidFill>
                      <a:schemeClr val="tx1"/>
                    </a:solidFill>
                    <a:effectLst/>
                    <a:latin typeface="+mn-lt"/>
                    <a:ea typeface="+mn-ea"/>
                    <a:cs typeface="+mn-cs"/>
                  </a:rPr>
                  <a:t>𝑖=∆𝑙/𝑙</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C’est une grandeur sans unité</a:t>
                </a:r>
              </a:p>
              <a:p>
                <a:r>
                  <a:rPr lang="fr-FR" sz="936" kern="1200" dirty="0" smtClean="0">
                    <a:solidFill>
                      <a:schemeClr val="tx1"/>
                    </a:solidFill>
                    <a:effectLst/>
                    <a:latin typeface="+mn-lt"/>
                    <a:ea typeface="+mn-ea"/>
                    <a:cs typeface="+mn-cs"/>
                  </a:rPr>
                  <a:t>C’est une grandeur sans unité</a:t>
                </a:r>
              </a:p>
              <a:p>
                <a:r>
                  <a:rPr lang="fr-FR" sz="936" kern="1200" dirty="0" smtClean="0">
                    <a:solidFill>
                      <a:schemeClr val="tx1"/>
                    </a:solidFill>
                    <a:effectLst/>
                    <a:latin typeface="+mn-lt"/>
                    <a:ea typeface="+mn-ea"/>
                    <a:cs typeface="+mn-cs"/>
                  </a:rPr>
                  <a:t>En relâchant l’effort on constate que la pièce retrouve sa longueur originale</a:t>
                </a:r>
              </a:p>
              <a:p>
                <a:endParaRPr lang="fr-FR" dirty="0"/>
              </a:p>
            </p:txBody>
          </p:sp>
        </mc:Fallback>
      </mc:AlternateContent>
    </p:spTree>
    <p:extLst>
      <p:ext uri="{BB962C8B-B14F-4D97-AF65-F5344CB8AC3E}">
        <p14:creationId xmlns:p14="http://schemas.microsoft.com/office/powerpoint/2010/main" val="135183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Nous allons effectuer des essais de traction sur notre pièce.</a:t>
                </a:r>
              </a:p>
              <a:p>
                <a:r>
                  <a:rPr lang="fr-FR" sz="936"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936" kern="1200" dirty="0" smtClean="0">
                    <a:solidFill>
                      <a:schemeClr val="tx1"/>
                    </a:solidFill>
                    <a:effectLst/>
                    <a:latin typeface="+mn-lt"/>
                    <a:ea typeface="+mn-ea"/>
                    <a:cs typeface="+mn-cs"/>
                  </a:rPr>
                  <a:t>Plusieurs éléments peuvent être déduits de cette courbe.</a:t>
                </a:r>
              </a:p>
              <a:p>
                <a:r>
                  <a:rPr lang="fr-FR" sz="936" kern="1200" dirty="0" smtClean="0">
                    <a:solidFill>
                      <a:schemeClr val="tx1"/>
                    </a:solidFill>
                    <a:effectLst/>
                    <a:latin typeface="+mn-lt"/>
                    <a:ea typeface="+mn-ea"/>
                    <a:cs typeface="+mn-cs"/>
                  </a:rPr>
                  <a:t>D’abord le domaine élastique.  Dans ce domaine la déformation varie proportionnellement avec la contrainte.  D’où la formule essentielle de la contrainte σ exprimée en fonction de la déformation. Le coefficient de proportionnalité est E qui appelé le module de </a:t>
                </a:r>
                <a:r>
                  <a:rPr lang="fr-FR" sz="936" kern="1200" dirty="0" err="1" smtClean="0">
                    <a:solidFill>
                      <a:schemeClr val="tx1"/>
                    </a:solidFill>
                    <a:effectLst/>
                    <a:latin typeface="+mn-lt"/>
                    <a:ea typeface="+mn-ea"/>
                    <a:cs typeface="+mn-cs"/>
                  </a:rPr>
                  <a:t>young</a:t>
                </a:r>
                <a:r>
                  <a:rPr lang="fr-FR" sz="936" kern="1200" dirty="0" smtClean="0">
                    <a:solidFill>
                      <a:schemeClr val="tx1"/>
                    </a:solidFill>
                    <a:effectLst/>
                    <a:latin typeface="+mn-lt"/>
                    <a:ea typeface="+mn-ea"/>
                    <a:cs typeface="+mn-cs"/>
                  </a:rPr>
                  <a:t>. </a:t>
                </a:r>
              </a:p>
              <a:p>
                <a:r>
                  <a:rPr lang="fr-FR" sz="936" kern="1200" dirty="0" smtClean="0">
                    <a:solidFill>
                      <a:schemeClr val="tx1"/>
                    </a:solidFill>
                    <a:effectLst/>
                    <a:latin typeface="+mn-lt"/>
                    <a:ea typeface="+mn-ea"/>
                    <a:cs typeface="+mn-cs"/>
                  </a:rPr>
                  <a:t>En relâchant l’effort on constate que la pièce retrouve sa longueur originale dans ce domaine élastique.</a:t>
                </a:r>
              </a:p>
              <a:p>
                <a:r>
                  <a:rPr lang="fr-FR" sz="936" kern="1200" dirty="0" smtClean="0">
                    <a:solidFill>
                      <a:schemeClr val="tx1"/>
                    </a:solidFill>
                    <a:effectLst/>
                    <a:latin typeface="+mn-lt"/>
                    <a:ea typeface="+mn-ea"/>
                    <a:cs typeface="+mn-cs"/>
                  </a:rPr>
                  <a:t>Si on continu à augmenter les efforts on constate qu’à partir d’une certaine valeur </a:t>
                </a:r>
                <a:r>
                  <a:rPr lang="fr-FR" sz="936" kern="1200" dirty="0" err="1" smtClean="0">
                    <a:solidFill>
                      <a:schemeClr val="tx1"/>
                    </a:solidFill>
                    <a:effectLst/>
                    <a:latin typeface="+mn-lt"/>
                    <a:ea typeface="+mn-ea"/>
                    <a:cs typeface="+mn-cs"/>
                  </a:rPr>
                  <a:t>Re</a:t>
                </a:r>
                <a:r>
                  <a:rPr lang="fr-FR" sz="936" kern="1200" dirty="0" smtClean="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On est dans le domaine plastique. Dans ce domaine la déformation ne dépond pas linéairement de la contrainte appliquée</a:t>
                </a:r>
              </a:p>
              <a:p>
                <a:r>
                  <a:rPr lang="fr-FR" sz="936" kern="1200" dirty="0" smtClean="0">
                    <a:solidFill>
                      <a:schemeClr val="tx1"/>
                    </a:solidFill>
                    <a:effectLst/>
                    <a:latin typeface="+mn-lt"/>
                    <a:ea typeface="+mn-ea"/>
                    <a:cs typeface="+mn-cs"/>
                  </a:rPr>
                  <a:t>La contrainte maximale correspond à cet effort </a:t>
                </a:r>
                <a:r>
                  <a:rPr lang="fr-FR" sz="936" kern="1200" dirty="0" err="1" smtClean="0">
                    <a:solidFill>
                      <a:schemeClr val="tx1"/>
                    </a:solidFill>
                    <a:effectLst/>
                    <a:latin typeface="+mn-lt"/>
                    <a:ea typeface="+mn-ea"/>
                    <a:cs typeface="+mn-cs"/>
                  </a:rPr>
                  <a:t>Rm</a:t>
                </a:r>
                <a:r>
                  <a:rPr lang="fr-FR" sz="936" kern="1200" dirty="0" smtClean="0">
                    <a:solidFill>
                      <a:schemeClr val="tx1"/>
                    </a:solidFill>
                    <a:effectLst/>
                    <a:latin typeface="+mn-lt"/>
                    <a:ea typeface="+mn-ea"/>
                    <a:cs typeface="+mn-cs"/>
                  </a:rPr>
                  <a:t> est appelé résistance à la traction. A partir d’une certaine valeur on aura la rupture.</a:t>
                </a:r>
              </a:p>
              <a:p>
                <a:endParaRPr lang="fr-FR" sz="936" kern="1200" dirty="0" smtClean="0">
                  <a:solidFill>
                    <a:schemeClr val="tx1"/>
                  </a:solidFill>
                  <a:effectLst/>
                  <a:latin typeface="+mn-lt"/>
                  <a:ea typeface="+mn-ea"/>
                  <a:cs typeface="+mn-cs"/>
                </a:endParaRPr>
              </a:p>
              <a:p>
                <a:r>
                  <a:rPr lang="fr-FR" sz="1200" b="1" i="1" kern="1200" dirty="0"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est le module de Young ou module d'élasticité, valeur connue selon le matériau utilisé. Il caractérise la rigidité des matériaux</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Si l'on relâche l'effort après avoir dépassé </a:t>
                </a:r>
                <a:r>
                  <a:rPr lang="fr-FR" sz="1200" kern="1200" dirty="0" err="1" smtClean="0">
                    <a:solidFill>
                      <a:schemeClr val="tx1"/>
                    </a:solidFill>
                    <a:effectLst/>
                    <a:latin typeface="+mn-lt"/>
                    <a:ea typeface="+mn-ea"/>
                    <a:cs typeface="+mn-cs"/>
                  </a:rPr>
                  <a:t>R</a:t>
                </a:r>
                <a:r>
                  <a:rPr lang="fr-FR" sz="1200" kern="1200" baseline="-25000" dirty="0" err="1"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la pièce ne revient pas à sa forme initiale. C’est à dire qu’il existera un allongement permanent : </a:t>
                </a:r>
                <a:r>
                  <a:rPr lang="fr-FR" sz="1200" i="1" kern="1200" dirty="0" smtClean="0">
                    <a:solidFill>
                      <a:schemeClr val="tx1"/>
                    </a:solidFill>
                    <a:effectLst/>
                    <a:latin typeface="+mn-lt"/>
                    <a:ea typeface="+mn-ea"/>
                    <a:cs typeface="+mn-cs"/>
                  </a:rPr>
                  <a:t>Domaine Plastique</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Ex : Déformation plastique de ressorts, déformation permanente de voilure sous facteur de charge trop élevé.</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Si la contrainte σ dépasse </a:t>
                </a:r>
                <a:r>
                  <a:rPr lang="fr-FR" sz="1200" kern="1200" dirty="0" err="1" smtClean="0">
                    <a:solidFill>
                      <a:schemeClr val="tx1"/>
                    </a:solidFill>
                    <a:effectLst/>
                    <a:latin typeface="+mn-lt"/>
                    <a:ea typeface="+mn-ea"/>
                    <a:cs typeface="+mn-cs"/>
                  </a:rPr>
                  <a:t>R</a:t>
                </a:r>
                <a:r>
                  <a:rPr lang="fr-FR" sz="1200" kern="1200" baseline="-25000" dirty="0" err="1" smtClean="0">
                    <a:solidFill>
                      <a:schemeClr val="tx1"/>
                    </a:solidFill>
                    <a:effectLst/>
                    <a:latin typeface="+mn-lt"/>
                    <a:ea typeface="+mn-ea"/>
                    <a:cs typeface="+mn-cs"/>
                  </a:rPr>
                  <a:t>m</a:t>
                </a:r>
                <a:r>
                  <a:rPr lang="fr-FR" sz="1200" kern="1200" dirty="0" smtClean="0">
                    <a:solidFill>
                      <a:schemeClr val="tx1"/>
                    </a:solidFill>
                    <a:effectLst/>
                    <a:latin typeface="+mn-lt"/>
                    <a:ea typeface="+mn-ea"/>
                    <a:cs typeface="+mn-cs"/>
                  </a:rPr>
                  <a:t>  (résistance à la traction) il y a rupture.</a:t>
                </a:r>
              </a:p>
              <a:p>
                <a:r>
                  <a:rPr lang="fr-FR" sz="1200" kern="1200" dirty="0" smtClean="0">
                    <a:solidFill>
                      <a:schemeClr val="tx1"/>
                    </a:solidFill>
                    <a:effectLst/>
                    <a:latin typeface="+mn-lt"/>
                    <a:ea typeface="+mn-ea"/>
                    <a:cs typeface="+mn-cs"/>
                  </a:rPr>
                  <a:t>Donc E, </a:t>
                </a:r>
                <a:r>
                  <a:rPr lang="fr-FR" sz="1200" kern="1200" dirty="0" err="1" smtClean="0">
                    <a:solidFill>
                      <a:schemeClr val="tx1"/>
                    </a:solidFill>
                    <a:effectLst/>
                    <a:latin typeface="+mn-lt"/>
                    <a:ea typeface="+mn-ea"/>
                    <a:cs typeface="+mn-cs"/>
                  </a:rPr>
                  <a:t>R</a:t>
                </a:r>
                <a:r>
                  <a:rPr lang="fr-FR" sz="1200" kern="1200" baseline="-25000" dirty="0" err="1"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et </a:t>
                </a:r>
                <a:r>
                  <a:rPr lang="fr-FR" sz="1200" kern="1200" dirty="0" err="1" smtClean="0">
                    <a:solidFill>
                      <a:schemeClr val="tx1"/>
                    </a:solidFill>
                    <a:effectLst/>
                    <a:latin typeface="+mn-lt"/>
                    <a:ea typeface="+mn-ea"/>
                    <a:cs typeface="+mn-cs"/>
                  </a:rPr>
                  <a:t>R</a:t>
                </a:r>
                <a:r>
                  <a:rPr lang="fr-FR" sz="1200" kern="1200" baseline="-25000" dirty="0" err="1" smtClean="0">
                    <a:solidFill>
                      <a:schemeClr val="tx1"/>
                    </a:solidFill>
                    <a:effectLst/>
                    <a:latin typeface="+mn-lt"/>
                    <a:ea typeface="+mn-ea"/>
                    <a:cs typeface="+mn-cs"/>
                  </a:rPr>
                  <a:t>m</a:t>
                </a:r>
                <a:r>
                  <a:rPr lang="fr-FR" sz="1200" kern="1200" baseline="-2500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sont des caractéristiques du matériau. </a:t>
                </a:r>
              </a:p>
              <a:p>
                <a:pPr lvl="0"/>
                <a:r>
                  <a:rPr lang="fr-FR" sz="1200" kern="1200" dirty="0" smtClean="0">
                    <a:solidFill>
                      <a:schemeClr val="tx1"/>
                    </a:solidFill>
                    <a:effectLst/>
                    <a:latin typeface="+mn-lt"/>
                    <a:ea typeface="+mn-ea"/>
                    <a:cs typeface="+mn-cs"/>
                  </a:rPr>
                  <a:t>Acier, 		E = 20 000 </a:t>
                </a:r>
                <a:r>
                  <a:rPr lang="fr-FR" sz="1200" kern="1200" dirty="0" err="1" smtClean="0">
                    <a:solidFill>
                      <a:schemeClr val="tx1"/>
                    </a:solidFill>
                    <a:effectLst/>
                    <a:latin typeface="+mn-lt"/>
                    <a:ea typeface="+mn-ea"/>
                    <a:cs typeface="+mn-cs"/>
                  </a:rPr>
                  <a:t>daN</a:t>
                </a:r>
                <a:r>
                  <a:rPr lang="fr-FR" sz="1200" kern="1200" dirty="0" smtClean="0">
                    <a:solidFill>
                      <a:schemeClr val="tx1"/>
                    </a:solidFill>
                    <a:effectLst/>
                    <a:latin typeface="+mn-lt"/>
                    <a:ea typeface="+mn-ea"/>
                    <a:cs typeface="+mn-cs"/>
                  </a:rPr>
                  <a:t>/mm2</a:t>
                </a:r>
              </a:p>
              <a:p>
                <a:pPr lvl="0"/>
                <a:r>
                  <a:rPr lang="fr-FR" sz="1200" kern="1200" dirty="0" smtClean="0">
                    <a:solidFill>
                      <a:schemeClr val="tx1"/>
                    </a:solidFill>
                    <a:effectLst/>
                    <a:latin typeface="+mn-lt"/>
                    <a:ea typeface="+mn-ea"/>
                    <a:cs typeface="+mn-cs"/>
                  </a:rPr>
                  <a:t>Alliages de Titane, 	E = 10 000 </a:t>
                </a:r>
                <a:r>
                  <a:rPr lang="fr-FR" sz="1200" kern="1200" dirty="0" err="1" smtClean="0">
                    <a:solidFill>
                      <a:schemeClr val="tx1"/>
                    </a:solidFill>
                    <a:effectLst/>
                    <a:latin typeface="+mn-lt"/>
                    <a:ea typeface="+mn-ea"/>
                    <a:cs typeface="+mn-cs"/>
                  </a:rPr>
                  <a:t>daN</a:t>
                </a:r>
                <a:r>
                  <a:rPr lang="fr-FR" sz="1200" kern="1200" dirty="0" smtClean="0">
                    <a:solidFill>
                      <a:schemeClr val="tx1"/>
                    </a:solidFill>
                    <a:effectLst/>
                    <a:latin typeface="+mn-lt"/>
                    <a:ea typeface="+mn-ea"/>
                    <a:cs typeface="+mn-cs"/>
                  </a:rPr>
                  <a:t>/mm2</a:t>
                </a:r>
              </a:p>
              <a:p>
                <a:pPr lvl="0"/>
                <a:r>
                  <a:rPr lang="fr-FR" sz="1200" kern="1200" dirty="0" smtClean="0">
                    <a:solidFill>
                      <a:schemeClr val="tx1"/>
                    </a:solidFill>
                    <a:effectLst/>
                    <a:latin typeface="+mn-lt"/>
                    <a:ea typeface="+mn-ea"/>
                    <a:cs typeface="+mn-cs"/>
                  </a:rPr>
                  <a:t>Alliages d’aluminium, 	E = 7 500 </a:t>
                </a:r>
                <a:r>
                  <a:rPr lang="fr-FR" sz="1200" kern="1200" dirty="0" err="1" smtClean="0">
                    <a:solidFill>
                      <a:schemeClr val="tx1"/>
                    </a:solidFill>
                    <a:effectLst/>
                    <a:latin typeface="+mn-lt"/>
                    <a:ea typeface="+mn-ea"/>
                    <a:cs typeface="+mn-cs"/>
                  </a:rPr>
                  <a:t>daN</a:t>
                </a:r>
                <a:r>
                  <a:rPr lang="fr-FR" sz="1200" kern="1200" dirty="0" smtClean="0">
                    <a:solidFill>
                      <a:schemeClr val="tx1"/>
                    </a:solidFill>
                    <a:effectLst/>
                    <a:latin typeface="+mn-lt"/>
                    <a:ea typeface="+mn-ea"/>
                    <a:cs typeface="+mn-cs"/>
                  </a:rPr>
                  <a:t>/mm2</a:t>
                </a:r>
              </a:p>
              <a:p>
                <a:pPr lvl="0"/>
                <a:r>
                  <a:rPr lang="fr-FR" sz="1200" kern="1200" dirty="0" smtClean="0">
                    <a:solidFill>
                      <a:schemeClr val="tx1"/>
                    </a:solidFill>
                    <a:effectLst/>
                    <a:latin typeface="+mn-lt"/>
                    <a:ea typeface="+mn-ea"/>
                    <a:cs typeface="+mn-cs"/>
                  </a:rPr>
                  <a:t>Alliages de magnésium, 	E = 4 500 </a:t>
                </a:r>
                <a:r>
                  <a:rPr lang="fr-FR" sz="1200" kern="1200" dirty="0" err="1" smtClean="0">
                    <a:solidFill>
                      <a:schemeClr val="tx1"/>
                    </a:solidFill>
                    <a:effectLst/>
                    <a:latin typeface="+mn-lt"/>
                    <a:ea typeface="+mn-ea"/>
                    <a:cs typeface="+mn-cs"/>
                  </a:rPr>
                  <a:t>daN</a:t>
                </a:r>
                <a:r>
                  <a:rPr lang="fr-FR" sz="1200" kern="1200" dirty="0" smtClean="0">
                    <a:solidFill>
                      <a:schemeClr val="tx1"/>
                    </a:solidFill>
                    <a:effectLst/>
                    <a:latin typeface="+mn-lt"/>
                    <a:ea typeface="+mn-ea"/>
                    <a:cs typeface="+mn-cs"/>
                  </a:rPr>
                  <a:t>/mm2</a:t>
                </a:r>
              </a:p>
              <a:p>
                <a:endParaRPr lang="fr-FR" sz="936" kern="1200" dirty="0" smtClean="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En relâchant l’effort on constate que la pièce retrouve sa longueur originale</a:t>
                </a:r>
              </a:p>
              <a:p>
                <a:r>
                  <a:rPr lang="fr-FR" sz="936" kern="1200" dirty="0" smtClean="0">
                    <a:solidFill>
                      <a:schemeClr val="tx1"/>
                    </a:solidFill>
                    <a:effectLst/>
                    <a:latin typeface="+mn-lt"/>
                    <a:ea typeface="+mn-ea"/>
                    <a:cs typeface="+mn-cs"/>
                  </a:rPr>
                  <a:t>Si on continu à augmenter les efforts on constate qu’à partir d’une certaine valeur Fe l’élément ne revient plus complètent à sa dimension d’origine une fois l’effort relâché et présente un allongement résiduel.</a:t>
                </a:r>
              </a:p>
              <a:p>
                <a:r>
                  <a:rPr lang="fr-FR" sz="936" kern="1200" dirty="0">
                    <a:solidFill>
                      <a:schemeClr val="tx1"/>
                    </a:solidFill>
                    <a:effectLst/>
                    <a:latin typeface="+mn-lt"/>
                    <a:ea typeface="+mn-ea"/>
                    <a:cs typeface="+mn-cs"/>
                  </a:rPr>
                  <a:t>La contrainte maximale </a:t>
                </a:r>
                <a:r>
                  <a:rPr lang="fr-FR" sz="936" kern="1200" dirty="0" err="1">
                    <a:solidFill>
                      <a:schemeClr val="tx1"/>
                    </a:solidFill>
                    <a:effectLst/>
                    <a:latin typeface="+mn-lt"/>
                    <a:ea typeface="+mn-ea"/>
                    <a:cs typeface="+mn-cs"/>
                  </a:rPr>
                  <a:t>corresond</a:t>
                </a:r>
                <a:r>
                  <a:rPr lang="fr-FR" sz="936" kern="1200" dirty="0">
                    <a:solidFill>
                      <a:schemeClr val="tx1"/>
                    </a:solidFill>
                    <a:effectLst/>
                    <a:latin typeface="+mn-lt"/>
                    <a:ea typeface="+mn-ea"/>
                    <a:cs typeface="+mn-cs"/>
                  </a:rPr>
                  <a:t> a cet effort Fe est </a:t>
                </a:r>
                <a:r>
                  <a:rPr lang="fr-FR" sz="936" kern="1200" dirty="0" err="1">
                    <a:solidFill>
                      <a:schemeClr val="tx1"/>
                    </a:solidFill>
                    <a:effectLst/>
                    <a:latin typeface="+mn-lt"/>
                    <a:ea typeface="+mn-ea"/>
                    <a:cs typeface="+mn-cs"/>
                  </a:rPr>
                  <a:t>appele</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re</a:t>
                </a:r>
                <a:r>
                  <a:rPr lang="fr-FR" sz="936" kern="1200" dirty="0">
                    <a:solidFill>
                      <a:schemeClr val="tx1"/>
                    </a:solidFill>
                    <a:effectLst/>
                    <a:latin typeface="+mn-lt"/>
                    <a:ea typeface="+mn-ea"/>
                    <a:cs typeface="+mn-cs"/>
                  </a:rPr>
                  <a:t> : </a:t>
                </a:r>
                <a:r>
                  <a:rPr lang="fr-FR" sz="936" kern="1200" dirty="0" err="1">
                    <a:solidFill>
                      <a:schemeClr val="tx1"/>
                    </a:solidFill>
                    <a:effectLst/>
                    <a:latin typeface="+mn-lt"/>
                    <a:ea typeface="+mn-ea"/>
                    <a:cs typeface="+mn-cs"/>
                  </a:rPr>
                  <a:t>resistance</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elestique</a:t>
                </a:r>
                <a:r>
                  <a:rPr lang="fr-FR" sz="936" kern="1200" dirty="0">
                    <a:solidFill>
                      <a:schemeClr val="tx1"/>
                    </a:solidFill>
                    <a:effectLst/>
                    <a:latin typeface="+mn-lt"/>
                    <a:ea typeface="+mn-ea"/>
                    <a:cs typeface="+mn-cs"/>
                  </a:rPr>
                  <a:t>.</a:t>
                </a:r>
              </a:p>
              <a:p>
                <a:r>
                  <a:rPr lang="fr-FR" sz="936" kern="1200" dirty="0">
                    <a:solidFill>
                      <a:schemeClr val="tx1"/>
                    </a:solidFill>
                    <a:effectLst/>
                    <a:latin typeface="+mn-lt"/>
                    <a:ea typeface="+mn-ea"/>
                    <a:cs typeface="+mn-cs"/>
                  </a:rPr>
                  <a:t>Phase </a:t>
                </a:r>
                <a:r>
                  <a:rPr lang="fr-FR" sz="936" kern="1200" dirty="0" err="1">
                    <a:solidFill>
                      <a:schemeClr val="tx1"/>
                    </a:solidFill>
                    <a:effectLst/>
                    <a:latin typeface="+mn-lt"/>
                    <a:ea typeface="+mn-ea"/>
                    <a:cs typeface="+mn-cs"/>
                  </a:rPr>
                  <a:t>palstique</a:t>
                </a:r>
                <a:r>
                  <a:rPr lang="fr-FR" sz="936" kern="1200" dirty="0">
                    <a:solidFill>
                      <a:schemeClr val="tx1"/>
                    </a:solidFill>
                    <a:effectLst/>
                    <a:latin typeface="+mn-lt"/>
                    <a:ea typeface="+mn-ea"/>
                    <a:cs typeface="+mn-cs"/>
                  </a:rPr>
                  <a:t> a expliquer </a:t>
                </a:r>
              </a:p>
              <a:p>
                <a:r>
                  <a:rPr lang="fr-FR" sz="936" kern="1200" dirty="0">
                    <a:solidFill>
                      <a:schemeClr val="tx1"/>
                    </a:solidFill>
                    <a:effectLst/>
                    <a:latin typeface="+mn-lt"/>
                    <a:ea typeface="+mn-ea"/>
                    <a:cs typeface="+mn-cs"/>
                  </a:rPr>
                  <a:t>Rupture</a:t>
                </a:r>
              </a:p>
              <a:p>
                <a:r>
                  <a:rPr lang="fr-FR" sz="936" kern="1200" dirty="0">
                    <a:solidFill>
                      <a:schemeClr val="tx1"/>
                    </a:solidFill>
                    <a:effectLst/>
                    <a:latin typeface="+mn-lt"/>
                    <a:ea typeface="+mn-ea"/>
                    <a:cs typeface="+mn-cs"/>
                  </a:rPr>
                  <a:t>E module de </a:t>
                </a:r>
                <a:r>
                  <a:rPr lang="fr-FR" sz="936" kern="1200" dirty="0" err="1">
                    <a:solidFill>
                      <a:schemeClr val="tx1"/>
                    </a:solidFill>
                    <a:effectLst/>
                    <a:latin typeface="+mn-lt"/>
                    <a:ea typeface="+mn-ea"/>
                    <a:cs typeface="+mn-cs"/>
                  </a:rPr>
                  <a:t>young</a:t>
                </a:r>
                <a:r>
                  <a:rPr lang="fr-FR" sz="936" kern="1200" dirty="0">
                    <a:solidFill>
                      <a:schemeClr val="tx1"/>
                    </a:solidFill>
                    <a:effectLst/>
                    <a:latin typeface="+mn-lt"/>
                    <a:ea typeface="+mn-ea"/>
                    <a:cs typeface="+mn-cs"/>
                  </a:rPr>
                  <a:t> </a:t>
                </a:r>
              </a:p>
              <a:p>
                <a:r>
                  <a:rPr lang="fr-FR" sz="936" i="0" kern="1200">
                    <a:solidFill>
                      <a:schemeClr val="tx1"/>
                    </a:solidFill>
                    <a:effectLst/>
                    <a:latin typeface="+mn-lt"/>
                    <a:ea typeface="+mn-ea"/>
                    <a:cs typeface="+mn-cs"/>
                  </a:rPr>
                  <a:t>𝜎=𝐸×𝑖</a:t>
                </a:r>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3661684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61627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96207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45694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1877164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95674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634BBBD-952B-4FD2-8E0C-5EB9FE7E6C9A}" type="datetimeFigureOut">
              <a:rPr lang="fr-FR" smtClean="0"/>
              <a:t>28/12/2020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20634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634BBBD-952B-4FD2-8E0C-5EB9FE7E6C9A}" type="datetimeFigureOut">
              <a:rPr lang="fr-FR" smtClean="0"/>
              <a:t>28/12/2020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88170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634BBBD-952B-4FD2-8E0C-5EB9FE7E6C9A}" type="datetimeFigureOut">
              <a:rPr lang="fr-FR" smtClean="0"/>
              <a:t>28/12/2020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75607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634BBBD-952B-4FD2-8E0C-5EB9FE7E6C9A}" type="datetimeFigureOut">
              <a:rPr lang="fr-FR" smtClean="0"/>
              <a:t>28/12/2020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96939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634BBBD-952B-4FD2-8E0C-5EB9FE7E6C9A}" type="datetimeFigureOut">
              <a:rPr lang="fr-FR" smtClean="0"/>
              <a:t>28/12/2020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303449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634BBBD-952B-4FD2-8E0C-5EB9FE7E6C9A}" type="datetimeFigureOut">
              <a:rPr lang="fr-FR" smtClean="0"/>
              <a:t>28/12/2020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137346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4BBBD-952B-4FD2-8E0C-5EB9FE7E6C9A}" type="datetimeFigureOut">
              <a:rPr lang="fr-FR" smtClean="0"/>
              <a:t>28/12/2020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D199A-872B-4692-B16E-B897A52EBF44}" type="slidenum">
              <a:rPr lang="fr-FR" smtClean="0"/>
              <a:t>‹#›</a:t>
            </a:fld>
            <a:endParaRPr lang="fr-FR"/>
          </a:p>
        </p:txBody>
      </p:sp>
    </p:spTree>
    <p:extLst>
      <p:ext uri="{BB962C8B-B14F-4D97-AF65-F5344CB8AC3E}">
        <p14:creationId xmlns:p14="http://schemas.microsoft.com/office/powerpoint/2010/main" val="236751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jpg"/></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1175" y="3356669"/>
            <a:ext cx="9464040" cy="1325563"/>
          </a:xfrm>
        </p:spPr>
        <p:style>
          <a:lnRef idx="2">
            <a:schemeClr val="accent2"/>
          </a:lnRef>
          <a:fillRef idx="1">
            <a:schemeClr val="lt1"/>
          </a:fillRef>
          <a:effectRef idx="0">
            <a:schemeClr val="accent2"/>
          </a:effectRef>
          <a:fontRef idx="minor">
            <a:schemeClr val="dk1"/>
          </a:fontRef>
        </p:style>
        <p:txBody>
          <a:bodyPr/>
          <a:lstStyle/>
          <a:p>
            <a:pPr algn="ctr"/>
            <a:r>
              <a:rPr lang="fr-FR" dirty="0" smtClean="0">
                <a:latin typeface="Arial" panose="020B0604020202020204" pitchFamily="34" charset="0"/>
                <a:cs typeface="Arial" panose="020B0604020202020204" pitchFamily="34" charset="0"/>
              </a:rPr>
              <a:t>Les contraintes mécaniques appliquées sur une aile d’avion</a:t>
            </a:r>
            <a:endParaRPr lang="fr-FR" dirty="0">
              <a:latin typeface="Arial" panose="020B0604020202020204" pitchFamily="34" charset="0"/>
              <a:cs typeface="Arial" panose="020B0604020202020204" pitchFamily="34" charset="0"/>
            </a:endParaRPr>
          </a:p>
        </p:txBody>
      </p:sp>
      <p:sp>
        <p:nvSpPr>
          <p:cNvPr id="3" name="ZoneTexte 2"/>
          <p:cNvSpPr txBox="1"/>
          <p:nvPr/>
        </p:nvSpPr>
        <p:spPr>
          <a:xfrm>
            <a:off x="1050472" y="5564777"/>
            <a:ext cx="5261065" cy="424732"/>
          </a:xfrm>
          <a:prstGeom prst="rect">
            <a:avLst/>
          </a:prstGeom>
          <a:noFill/>
        </p:spPr>
        <p:txBody>
          <a:bodyPr wrap="square" rtlCol="0">
            <a:spAutoFit/>
          </a:bodyPr>
          <a:lstStyle/>
          <a:p>
            <a:r>
              <a:rPr lang="en-US" sz="2160" dirty="0"/>
              <a:t>Exposé par Mr OUADINE Ahmed Youssef</a:t>
            </a:r>
            <a:endParaRPr lang="fr-FR" sz="2160" dirty="0"/>
          </a:p>
        </p:txBody>
      </p:sp>
      <p:sp>
        <p:nvSpPr>
          <p:cNvPr id="8" name="Espace réservé du numéro de diapositive 7"/>
          <p:cNvSpPr>
            <a:spLocks noGrp="1"/>
          </p:cNvSpPr>
          <p:nvPr>
            <p:ph type="sldNum" sz="quarter" idx="12"/>
          </p:nvPr>
        </p:nvSpPr>
        <p:spPr/>
        <p:txBody>
          <a:bodyPr/>
          <a:lstStyle/>
          <a:p>
            <a:fld id="{52546A5F-30BF-4F18-BDC9-2A645E21CF39}" type="slidenum">
              <a:rPr lang="fr-FR" smtClean="0"/>
              <a:t>1</a:t>
            </a:fld>
            <a:endParaRPr lang="fr-FR" dirty="0"/>
          </a:p>
        </p:txBody>
      </p:sp>
      <p:sp>
        <p:nvSpPr>
          <p:cNvPr id="9" name="Espace réservé de la date 8"/>
          <p:cNvSpPr>
            <a:spLocks noGrp="1"/>
          </p:cNvSpPr>
          <p:nvPr>
            <p:ph type="dt" sz="half" idx="10"/>
          </p:nvPr>
        </p:nvSpPr>
        <p:spPr>
          <a:xfrm>
            <a:off x="8692243" y="5564778"/>
            <a:ext cx="2468880" cy="365125"/>
          </a:xfrm>
        </p:spPr>
        <p:txBody>
          <a:bodyPr/>
          <a:lstStyle/>
          <a:p>
            <a:r>
              <a:rPr lang="fr-FR" sz="2160" dirty="0">
                <a:solidFill>
                  <a:schemeClr val="tx1"/>
                </a:solidFill>
              </a:rPr>
              <a:t>Le </a:t>
            </a:r>
            <a:fld id="{9D305A93-DA51-4F21-B328-3347B313F3EF}" type="datetime1">
              <a:rPr lang="fr-FR" sz="2160">
                <a:solidFill>
                  <a:schemeClr val="tx1"/>
                </a:solidFill>
              </a:rPr>
              <a:t>28/12/2020</a:t>
            </a:fld>
            <a:endParaRPr lang="fr-FR" sz="2160" dirty="0">
              <a:solidFill>
                <a:schemeClr val="tx1"/>
              </a:solidFill>
            </a:endParaRPr>
          </a:p>
        </p:txBody>
      </p:sp>
      <p:pic>
        <p:nvPicPr>
          <p:cNvPr id="6" name="Picture 2"/>
          <p:cNvPicPr>
            <a:picLocks noChangeAspect="1" noChangeArrowheads="1"/>
          </p:cNvPicPr>
          <p:nvPr/>
        </p:nvPicPr>
        <p:blipFill rotWithShape="1">
          <a:blip r:embed="rId3"/>
          <a:srcRect b="56947"/>
          <a:stretch/>
        </p:blipFill>
        <p:spPr bwMode="auto">
          <a:xfrm>
            <a:off x="2884164" y="1217838"/>
            <a:ext cx="6709417" cy="1697558"/>
          </a:xfrm>
          <a:prstGeom prst="rect">
            <a:avLst/>
          </a:prstGeom>
          <a:ln>
            <a:headEnd/>
            <a:tailEnd/>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13341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846" y="881316"/>
            <a:ext cx="3065780" cy="671195"/>
          </a:xfrm>
        </p:spPr>
        <p:txBody>
          <a:bodyPr>
            <a:normAutofit/>
          </a:bodyPr>
          <a:lstStyle/>
          <a:p>
            <a:pPr algn="ctr"/>
            <a:r>
              <a:rPr lang="fr-FR" sz="2400" dirty="0">
                <a:latin typeface="Arial" panose="020B0604020202020204" pitchFamily="34" charset="0"/>
                <a:cs typeface="Arial" panose="020B0604020202020204" pitchFamily="34" charset="0"/>
              </a:rPr>
              <a:t>Compression</a:t>
            </a: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82118" y="1625565"/>
            <a:ext cx="2034540" cy="3375661"/>
          </a:xfrm>
        </p:spPr>
        <p:style>
          <a:lnRef idx="2">
            <a:schemeClr val="dk1"/>
          </a:lnRef>
          <a:fillRef idx="1">
            <a:schemeClr val="lt1"/>
          </a:fillRef>
          <a:effectRef idx="0">
            <a:schemeClr val="dk1"/>
          </a:effectRef>
          <a:fontRef idx="minor">
            <a:schemeClr val="dk1"/>
          </a:fontRef>
        </p:style>
      </p:pic>
      <p:pic>
        <p:nvPicPr>
          <p:cNvPr id="7" name="Espace réservé du contenu 3"/>
          <p:cNvPicPr/>
          <p:nvPr/>
        </p:nvPicPr>
        <p:blipFill rotWithShape="1">
          <a:blip r:embed="rId4"/>
          <a:srcRect l="39945" t="85909" r="42743" b="8013"/>
          <a:stretch/>
        </p:blipFill>
        <p:spPr bwMode="auto">
          <a:xfrm rot="5400000">
            <a:off x="2377622" y="2713002"/>
            <a:ext cx="3375660" cy="1200788"/>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10</a:t>
            </a:fld>
            <a:endParaRPr lang="fr-FR" sz="1920" b="1" dirty="0"/>
          </a:p>
        </p:txBody>
      </p:sp>
      <mc:AlternateContent xmlns:mc="http://schemas.openxmlformats.org/markup-compatibility/2006" xmlns:a14="http://schemas.microsoft.com/office/drawing/2010/main">
        <mc:Choice Requires="a14">
          <p:sp>
            <p:nvSpPr>
              <p:cNvPr id="8" name="Rectangle 7"/>
              <p:cNvSpPr/>
              <p:nvPr/>
            </p:nvSpPr>
            <p:spPr>
              <a:xfrm>
                <a:off x="2047298" y="5798784"/>
                <a:ext cx="1417760"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160" i="1">
                          <a:latin typeface="Cambria Math" panose="02040503050406030204" pitchFamily="18" charset="0"/>
                        </a:rPr>
                        <m:t>𝜎</m:t>
                      </m:r>
                      <m:r>
                        <a:rPr lang="fr-FR" sz="2160">
                          <a:latin typeface="Cambria Math" panose="02040503050406030204" pitchFamily="18" charset="0"/>
                        </a:rPr>
                        <m:t>=</m:t>
                      </m:r>
                      <m:r>
                        <a:rPr lang="fr-FR" sz="2160" i="1">
                          <a:latin typeface="Cambria Math" panose="02040503050406030204" pitchFamily="18" charset="0"/>
                        </a:rPr>
                        <m:t>𝐸</m:t>
                      </m:r>
                      <m:r>
                        <a:rPr lang="fr-FR" sz="2160">
                          <a:latin typeface="Cambria Math" panose="02040503050406030204" pitchFamily="18" charset="0"/>
                        </a:rPr>
                        <m:t>×</m:t>
                      </m:r>
                      <m:r>
                        <a:rPr lang="fr-FR" sz="2160" i="1">
                          <a:latin typeface="Cambria Math" panose="02040503050406030204" pitchFamily="18" charset="0"/>
                          <a:ea typeface="Cambria Math" panose="02040503050406030204" pitchFamily="18" charset="0"/>
                        </a:rPr>
                        <m:t>𝜖</m:t>
                      </m:r>
                    </m:oMath>
                  </m:oMathPara>
                </a14:m>
                <a:endParaRPr lang="fr-FR" sz="2160" dirty="0"/>
              </a:p>
            </p:txBody>
          </p:sp>
        </mc:Choice>
        <mc:Fallback xmlns="">
          <p:sp>
            <p:nvSpPr>
              <p:cNvPr id="8" name="Rectangle 7"/>
              <p:cNvSpPr>
                <a:spLocks noRot="1" noChangeAspect="1" noMove="1" noResize="1" noEditPoints="1" noAdjustHandles="1" noChangeArrowheads="1" noChangeShapeType="1" noTextEdit="1"/>
              </p:cNvSpPr>
              <p:nvPr/>
            </p:nvSpPr>
            <p:spPr>
              <a:xfrm>
                <a:off x="2047298" y="5798784"/>
                <a:ext cx="1417760" cy="424732"/>
              </a:xfrm>
              <a:prstGeom prst="rect">
                <a:avLst/>
              </a:prstGeom>
              <a:blipFill>
                <a:blip r:embed="rId5"/>
                <a:stretch>
                  <a:fillRect/>
                </a:stretch>
              </a:blipFill>
            </p:spPr>
            <p:txBody>
              <a:bodyPr/>
              <a:lstStyle/>
              <a:p>
                <a:r>
                  <a:rPr lang="fr-FR">
                    <a:noFill/>
                  </a:rPr>
                  <a:t> </a:t>
                </a:r>
              </a:p>
            </p:txBody>
          </p:sp>
        </mc:Fallback>
      </mc:AlternateContent>
      <p:sp>
        <p:nvSpPr>
          <p:cNvPr id="14" name="ZoneTexte 13"/>
          <p:cNvSpPr txBox="1"/>
          <p:nvPr/>
        </p:nvSpPr>
        <p:spPr>
          <a:xfrm>
            <a:off x="3465058" y="5120595"/>
            <a:ext cx="1584960" cy="424732"/>
          </a:xfrm>
          <a:prstGeom prst="rect">
            <a:avLst/>
          </a:prstGeom>
          <a:noFill/>
        </p:spPr>
        <p:txBody>
          <a:bodyPr wrap="square" rtlCol="0">
            <a:spAutoFit/>
          </a:bodyPr>
          <a:lstStyle/>
          <a:p>
            <a:r>
              <a:rPr lang="fr-FR" sz="2160" dirty="0"/>
              <a:t>Flambage</a:t>
            </a:r>
          </a:p>
        </p:txBody>
      </p:sp>
      <p:sp>
        <p:nvSpPr>
          <p:cNvPr id="11" name="Titre 1"/>
          <p:cNvSpPr txBox="1">
            <a:spLocks/>
          </p:cNvSpPr>
          <p:nvPr/>
        </p:nvSpPr>
        <p:spPr>
          <a:xfrm>
            <a:off x="1999388" y="373942"/>
            <a:ext cx="8114845"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
        <p:nvSpPr>
          <p:cNvPr id="5" name="Rectangle 4"/>
          <p:cNvSpPr/>
          <p:nvPr/>
        </p:nvSpPr>
        <p:spPr>
          <a:xfrm>
            <a:off x="5114246" y="1645784"/>
            <a:ext cx="6602833" cy="4247317"/>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nSpc>
                <a:spcPct val="150000"/>
              </a:lnSpc>
              <a:buFont typeface="Wingdings" panose="05000000000000000000" pitchFamily="2" charset="2"/>
              <a:buChar char="q"/>
            </a:pP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fonction de la dimension de la </a:t>
            </a:r>
            <a:r>
              <a:rPr lang="fr-FR" dirty="0" smtClean="0">
                <a:latin typeface="Arial" panose="020B0604020202020204" pitchFamily="34" charset="0"/>
                <a:cs typeface="Arial" panose="020B0604020202020204" pitchFamily="34" charset="0"/>
              </a:rPr>
              <a:t>pièce: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Soit </a:t>
            </a:r>
            <a:r>
              <a:rPr lang="fr-FR" dirty="0">
                <a:latin typeface="Arial" panose="020B0604020202020204" pitchFamily="34" charset="0"/>
                <a:cs typeface="Arial" panose="020B0604020202020204" pitchFamily="34" charset="0"/>
              </a:rPr>
              <a:t>une pièce épaisse dans un premier temps, un rétrécissement de la pièce, pouvant aller jusqu’à la rupture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Soit par exemple pour une structure dont la longueur est importante par rapport à l’épaisseur, un flambage </a:t>
            </a:r>
          </a:p>
          <a:p>
            <a:pPr marL="285750" indent="-285750">
              <a:lnSpc>
                <a:spcPct val="15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defRPr/>
            </a:pPr>
            <a:r>
              <a:rPr lang="fr-FR" dirty="0">
                <a:latin typeface="Arial" panose="020B0604020202020204" pitchFamily="34" charset="0"/>
                <a:cs typeface="Arial" panose="020B0604020202020204" pitchFamily="34" charset="0"/>
              </a:rPr>
              <a:t>On lutte contre le flambage en utilisant des pièces de faible longueur, rayon important et type de liaison bi-encastrée. </a:t>
            </a:r>
            <a:endParaRPr lang="fr-FR" dirty="0" smtClean="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q"/>
              <a:defRPr/>
            </a:pPr>
            <a:r>
              <a:rPr lang="fr-FR" dirty="0" smtClean="0">
                <a:latin typeface="Arial" panose="020B0604020202020204" pitchFamily="34" charset="0"/>
                <a:cs typeface="Arial" panose="020B0604020202020204" pitchFamily="34" charset="0"/>
              </a:rPr>
              <a:t>Pendant </a:t>
            </a:r>
            <a:r>
              <a:rPr lang="fr-FR" dirty="0">
                <a:latin typeface="Arial" panose="020B0604020202020204" pitchFamily="34" charset="0"/>
                <a:cs typeface="Arial" panose="020B0604020202020204" pitchFamily="34" charset="0"/>
              </a:rPr>
              <a:t>un vol stabilisé l’extrados de l’aile est soumis à la compression donc au flambage.</a:t>
            </a:r>
          </a:p>
        </p:txBody>
      </p:sp>
    </p:spTree>
    <p:extLst>
      <p:ext uri="{BB962C8B-B14F-4D97-AF65-F5344CB8AC3E}">
        <p14:creationId xmlns:p14="http://schemas.microsoft.com/office/powerpoint/2010/main" val="2121081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61235" y="752570"/>
            <a:ext cx="3515179" cy="610235"/>
          </a:xfrm>
        </p:spPr>
        <p:txBody>
          <a:bodyPr>
            <a:noAutofit/>
          </a:bodyPr>
          <a:lstStyle/>
          <a:p>
            <a:pPr algn="ctr"/>
            <a:r>
              <a:rPr lang="fr-FR" sz="2400" dirty="0">
                <a:latin typeface="Arial" panose="020B0604020202020204" pitchFamily="34" charset="0"/>
                <a:cs typeface="Arial" panose="020B0604020202020204" pitchFamily="34" charset="0"/>
              </a:rPr>
              <a:t>Cisaillement</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13" y="1980937"/>
            <a:ext cx="3705462" cy="2704978"/>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numéro de diapositive 3"/>
          <p:cNvSpPr>
            <a:spLocks noGrp="1"/>
          </p:cNvSpPr>
          <p:nvPr>
            <p:ph type="sldNum" sz="quarter" idx="12"/>
          </p:nvPr>
        </p:nvSpPr>
        <p:spPr>
          <a:xfrm>
            <a:off x="9074329" y="5991226"/>
            <a:ext cx="2468880" cy="365125"/>
          </a:xfrm>
        </p:spPr>
        <p:txBody>
          <a:bodyPr/>
          <a:lstStyle/>
          <a:p>
            <a:fld id="{52546A5F-30BF-4F18-BDC9-2A645E21CF39}" type="slidenum">
              <a:rPr lang="fr-FR" sz="1920" b="1"/>
              <a:t>11</a:t>
            </a:fld>
            <a:endParaRPr lang="fr-FR" sz="1920" b="1"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743" y="1980937"/>
            <a:ext cx="3941027" cy="2704978"/>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0" name="Rectangle 9"/>
              <p:cNvSpPr/>
              <p:nvPr/>
            </p:nvSpPr>
            <p:spPr>
              <a:xfrm>
                <a:off x="3909799" y="4895305"/>
                <a:ext cx="4283930" cy="993349"/>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fr-FR" sz="2400" dirty="0"/>
                  <a:t>Contrainte de cisaillement </a:t>
                </a:r>
                <a14:m>
                  <m:oMath xmlns:m="http://schemas.openxmlformats.org/officeDocument/2006/math">
                    <m:r>
                      <a:rPr lang="fr-FR" sz="2400">
                        <a:latin typeface="Cambria Math" panose="02040503050406030204" pitchFamily="18" charset="0"/>
                      </a:rPr>
                      <m:t> </m:t>
                    </m:r>
                    <m:r>
                      <a:rPr lang="fr-FR" sz="2400" b="1" i="1">
                        <a:latin typeface="Cambria Math" panose="02040503050406030204" pitchFamily="18" charset="0"/>
                      </a:rPr>
                      <m:t>𝝉</m:t>
                    </m:r>
                    <m:r>
                      <a:rPr lang="fr-FR" sz="2400" b="1">
                        <a:latin typeface="Cambria Math" panose="02040503050406030204" pitchFamily="18" charset="0"/>
                      </a:rPr>
                      <m:t>=</m:t>
                    </m:r>
                    <m:f>
                      <m:fPr>
                        <m:ctrlPr>
                          <a:rPr lang="fr-FR" sz="2400" b="1" i="1">
                            <a:latin typeface="Cambria Math" panose="02040503050406030204" pitchFamily="18" charset="0"/>
                          </a:rPr>
                        </m:ctrlPr>
                      </m:fPr>
                      <m:num>
                        <m:r>
                          <a:rPr lang="fr-FR" sz="2400" b="1" i="1">
                            <a:latin typeface="Cambria Math" panose="02040503050406030204" pitchFamily="18" charset="0"/>
                          </a:rPr>
                          <m:t>𝑻</m:t>
                        </m:r>
                      </m:num>
                      <m:den>
                        <m:r>
                          <a:rPr lang="fr-FR" sz="2400" b="1" i="1">
                            <a:latin typeface="Cambria Math" panose="02040503050406030204" pitchFamily="18" charset="0"/>
                          </a:rPr>
                          <m:t>𝑺</m:t>
                        </m:r>
                      </m:den>
                    </m:f>
                  </m:oMath>
                </a14:m>
                <a:endParaRPr lang="fr-FR" sz="2400" b="1" dirty="0"/>
              </a:p>
              <a:p>
                <a:endParaRPr lang="fr-FR" sz="2400" dirty="0"/>
              </a:p>
            </p:txBody>
          </p:sp>
        </mc:Choice>
        <mc:Fallback xmlns="">
          <p:sp>
            <p:nvSpPr>
              <p:cNvPr id="10" name="Rectangle 9"/>
              <p:cNvSpPr>
                <a:spLocks noRot="1" noChangeAspect="1" noMove="1" noResize="1" noEditPoints="1" noAdjustHandles="1" noChangeArrowheads="1" noChangeShapeType="1" noTextEdit="1"/>
              </p:cNvSpPr>
              <p:nvPr/>
            </p:nvSpPr>
            <p:spPr>
              <a:xfrm>
                <a:off x="3909799" y="4895305"/>
                <a:ext cx="4283930" cy="993349"/>
              </a:xfrm>
              <a:prstGeom prst="rect">
                <a:avLst/>
              </a:prstGeom>
              <a:blipFill>
                <a:blip r:embed="rId5"/>
                <a:stretch>
                  <a:fillRect l="-198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5436371" y="5511094"/>
                <a:ext cx="12035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400" b="1" i="1">
                          <a:latin typeface="Cambria Math" panose="02040503050406030204" pitchFamily="18" charset="0"/>
                        </a:rPr>
                        <m:t>𝝉</m:t>
                      </m:r>
                      <m:r>
                        <a:rPr lang="fr-FR" sz="2400" b="1">
                          <a:latin typeface="Cambria Math" panose="02040503050406030204" pitchFamily="18" charset="0"/>
                        </a:rPr>
                        <m:t>=</m:t>
                      </m:r>
                      <m:r>
                        <a:rPr lang="fr-FR" sz="2400" b="1" i="1">
                          <a:latin typeface="Cambria Math" panose="02040503050406030204" pitchFamily="18" charset="0"/>
                        </a:rPr>
                        <m:t>𝜸</m:t>
                      </m:r>
                      <m:r>
                        <a:rPr lang="fr-FR" sz="2400" b="1" i="1">
                          <a:latin typeface="Cambria Math" panose="02040503050406030204" pitchFamily="18" charset="0"/>
                        </a:rPr>
                        <m:t>𝑮</m:t>
                      </m:r>
                    </m:oMath>
                  </m:oMathPara>
                </a14:m>
                <a:endParaRPr lang="fr-FR" sz="2400" b="1" dirty="0"/>
              </a:p>
            </p:txBody>
          </p:sp>
        </mc:Choice>
        <mc:Fallback xmlns="">
          <p:sp>
            <p:nvSpPr>
              <p:cNvPr id="11" name="Rectangle 10"/>
              <p:cNvSpPr>
                <a:spLocks noRot="1" noChangeAspect="1" noMove="1" noResize="1" noEditPoints="1" noAdjustHandles="1" noChangeArrowheads="1" noChangeShapeType="1" noTextEdit="1"/>
              </p:cNvSpPr>
              <p:nvPr/>
            </p:nvSpPr>
            <p:spPr>
              <a:xfrm>
                <a:off x="5436371" y="5511094"/>
                <a:ext cx="1203598" cy="461665"/>
              </a:xfrm>
              <a:prstGeom prst="rect">
                <a:avLst/>
              </a:prstGeom>
              <a:blipFill>
                <a:blip r:embed="rId6"/>
                <a:stretch>
                  <a:fillRect r="-508" b="-14474"/>
                </a:stretch>
              </a:blipFill>
            </p:spPr>
            <p:txBody>
              <a:bodyPr/>
              <a:lstStyle/>
              <a:p>
                <a:r>
                  <a:rPr lang="fr-FR">
                    <a:noFill/>
                  </a:rPr>
                  <a:t> </a:t>
                </a:r>
              </a:p>
            </p:txBody>
          </p:sp>
        </mc:Fallback>
      </mc:AlternateContent>
      <p:sp>
        <p:nvSpPr>
          <p:cNvPr id="12" name="Titre 1"/>
          <p:cNvSpPr txBox="1">
            <a:spLocks/>
          </p:cNvSpPr>
          <p:nvPr/>
        </p:nvSpPr>
        <p:spPr>
          <a:xfrm>
            <a:off x="1975363" y="374156"/>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extLst>
      <p:ext uri="{BB962C8B-B14F-4D97-AF65-F5344CB8AC3E}">
        <p14:creationId xmlns:p14="http://schemas.microsoft.com/office/powerpoint/2010/main" val="28158119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15183" t="61836" r="16351" b="15338"/>
          <a:stretch/>
        </p:blipFill>
        <p:spPr bwMode="auto">
          <a:xfrm>
            <a:off x="1001715" y="1859132"/>
            <a:ext cx="10434218" cy="1956759"/>
          </a:xfrm>
          <a:prstGeom prst="rect">
            <a:avLst/>
          </a:prstGeom>
          <a:ln w="19050">
            <a:solidFill>
              <a:schemeClr val="tx1"/>
            </a:solidFill>
          </a:ln>
          <a:extLst>
            <a:ext uri="{53640926-AAD7-44D8-BBD7-CCE9431645EC}">
              <a14:shadowObscured xmlns:a14="http://schemas.microsoft.com/office/drawing/2010/main"/>
            </a:ext>
          </a:extLst>
        </p:spPr>
      </p:pic>
      <p:sp>
        <p:nvSpPr>
          <p:cNvPr id="5" name="Titre 1"/>
          <p:cNvSpPr>
            <a:spLocks noGrp="1"/>
          </p:cNvSpPr>
          <p:nvPr>
            <p:ph type="title"/>
          </p:nvPr>
        </p:nvSpPr>
        <p:spPr>
          <a:xfrm>
            <a:off x="4461235" y="752570"/>
            <a:ext cx="3515179" cy="610235"/>
          </a:xfrm>
        </p:spPr>
        <p:txBody>
          <a:bodyPr>
            <a:noAutofit/>
          </a:bodyPr>
          <a:lstStyle/>
          <a:p>
            <a:pPr algn="ctr"/>
            <a:r>
              <a:rPr lang="fr-FR" sz="2400" dirty="0">
                <a:latin typeface="Arial" panose="020B0604020202020204" pitchFamily="34" charset="0"/>
                <a:cs typeface="Arial" panose="020B0604020202020204" pitchFamily="34" charset="0"/>
              </a:rPr>
              <a:t>Cisaillement</a:t>
            </a:r>
          </a:p>
        </p:txBody>
      </p:sp>
      <p:sp>
        <p:nvSpPr>
          <p:cNvPr id="6" name="Titre 1"/>
          <p:cNvSpPr txBox="1">
            <a:spLocks/>
          </p:cNvSpPr>
          <p:nvPr/>
        </p:nvSpPr>
        <p:spPr>
          <a:xfrm>
            <a:off x="1975363" y="374156"/>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mc:AlternateContent xmlns:mc="http://schemas.openxmlformats.org/markup-compatibility/2006" xmlns:a14="http://schemas.microsoft.com/office/drawing/2010/main">
        <mc:Choice Requires="a14">
          <p:sp>
            <p:nvSpPr>
              <p:cNvPr id="2" name="Rectangle 1"/>
              <p:cNvSpPr/>
              <p:nvPr/>
            </p:nvSpPr>
            <p:spPr>
              <a:xfrm>
                <a:off x="1001715" y="4218691"/>
                <a:ext cx="10434218" cy="182889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fr-FR" dirty="0"/>
                  <a:t>La résistance d’un matériau est généralement moins bonne au cisaillement qu’en traction. </a:t>
                </a:r>
              </a:p>
              <a:p>
                <a:r>
                  <a:rPr lang="fr-FR" dirty="0"/>
                  <a:t>Pour les métaux : τ</a:t>
                </a:r>
                <a:r>
                  <a:rPr lang="fr-FR" baseline="-25000" dirty="0"/>
                  <a:t>R</a:t>
                </a:r>
                <a:r>
                  <a:rPr lang="fr-FR" dirty="0"/>
                  <a:t>≈3/5 </a:t>
                </a:r>
                <a:r>
                  <a:rPr lang="fr-FR" dirty="0" err="1"/>
                  <a:t>σ</a:t>
                </a:r>
                <a:r>
                  <a:rPr lang="fr-FR" baseline="-25000" dirty="0" err="1"/>
                  <a:t>R</a:t>
                </a:r>
                <a:r>
                  <a:rPr lang="fr-FR" baseline="-25000" dirty="0"/>
                  <a:t>.</a:t>
                </a:r>
                <a:endParaRPr lang="fr-FR" dirty="0"/>
              </a:p>
              <a:p>
                <a:r>
                  <a:rPr lang="fr-FR" dirty="0"/>
                  <a:t>C’est le cas des contraintes s’exerçant sur les rivets, les clous, les filetages des assemblages vissés.</a:t>
                </a:r>
              </a:p>
              <a:p>
                <a:r>
                  <a:rPr lang="fr-FR" dirty="0"/>
                  <a:t>En outre l’effort tranchant provoque un moment de flexion sur chaque section </a:t>
                </a:r>
                <a:r>
                  <a:rPr lang="fr-FR" dirty="0" smtClean="0"/>
                  <a:t>:</a:t>
                </a:r>
              </a:p>
              <a:p>
                <a:pPr/>
                <a14:m>
                  <m:oMathPara xmlns:m="http://schemas.openxmlformats.org/officeDocument/2006/math">
                    <m:oMathParaPr>
                      <m:jc m:val="centerGroup"/>
                    </m:oMathParaPr>
                    <m:oMath xmlns:m="http://schemas.openxmlformats.org/officeDocument/2006/math">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𝑀</m:t>
                          </m:r>
                        </m:e>
                        <m:sub>
                          <m:r>
                            <a:rPr lang="fr-FR" i="1">
                              <a:solidFill>
                                <a:schemeClr val="tx1"/>
                              </a:solidFill>
                              <a:latin typeface="Cambria Math" panose="02040503050406030204" pitchFamily="18" charset="0"/>
                            </a:rPr>
                            <m:t>𝑓</m:t>
                          </m:r>
                        </m:sub>
                      </m:sSub>
                      <m:r>
                        <a:rPr lang="fr-FR" i="1">
                          <a:solidFill>
                            <a:schemeClr val="tx1"/>
                          </a:solidFill>
                          <a:latin typeface="Cambria Math" panose="02040503050406030204" pitchFamily="18" charset="0"/>
                        </a:rPr>
                        <m:t>=</m:t>
                      </m:r>
                      <m:nary>
                        <m:naryPr>
                          <m:limLoc m:val="subSup"/>
                          <m:ctrlPr>
                            <a:rPr lang="fr-FR" i="1">
                              <a:solidFill>
                                <a:schemeClr val="tx1"/>
                              </a:solidFill>
                              <a:latin typeface="Cambria Math" panose="02040503050406030204" pitchFamily="18" charset="0"/>
                            </a:rPr>
                          </m:ctrlPr>
                        </m:naryPr>
                        <m:sub>
                          <m:r>
                            <a:rPr lang="fr-FR" i="1">
                              <a:solidFill>
                                <a:schemeClr val="tx1"/>
                              </a:solidFill>
                              <a:latin typeface="Cambria Math" panose="02040503050406030204" pitchFamily="18" charset="0"/>
                            </a:rPr>
                            <m:t>0</m:t>
                          </m:r>
                        </m:sub>
                        <m:sup>
                          <m:r>
                            <a:rPr lang="fr-FR" i="1">
                              <a:solidFill>
                                <a:schemeClr val="tx1"/>
                              </a:solidFill>
                              <a:latin typeface="Cambria Math" panose="02040503050406030204" pitchFamily="18" charset="0"/>
                            </a:rPr>
                            <m:t>𝑙</m:t>
                          </m:r>
                        </m:sup>
                        <m:e>
                          <m:r>
                            <a:rPr lang="fr-FR" i="1">
                              <a:solidFill>
                                <a:schemeClr val="tx1"/>
                              </a:solidFill>
                              <a:latin typeface="Cambria Math" panose="02040503050406030204" pitchFamily="18" charset="0"/>
                            </a:rPr>
                            <m:t>𝑇</m:t>
                          </m:r>
                          <m:r>
                            <a:rPr lang="fr-FR" i="1">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𝑑𝑥</m:t>
                          </m:r>
                        </m:e>
                      </m:nary>
                    </m:oMath>
                  </m:oMathPara>
                </a14:m>
                <a:endParaRPr lang="fr-FR" dirty="0"/>
              </a:p>
            </p:txBody>
          </p:sp>
        </mc:Choice>
        <mc:Fallback xmlns="">
          <p:sp>
            <p:nvSpPr>
              <p:cNvPr id="2" name="Rectangle 1"/>
              <p:cNvSpPr>
                <a:spLocks noRot="1" noChangeAspect="1" noMove="1" noResize="1" noEditPoints="1" noAdjustHandles="1" noChangeArrowheads="1" noChangeShapeType="1" noTextEdit="1"/>
              </p:cNvSpPr>
              <p:nvPr/>
            </p:nvSpPr>
            <p:spPr>
              <a:xfrm>
                <a:off x="1001715" y="4218691"/>
                <a:ext cx="10434218" cy="1828899"/>
              </a:xfrm>
              <a:prstGeom prst="rect">
                <a:avLst/>
              </a:prstGeom>
              <a:blipFill>
                <a:blip r:embed="rId4"/>
                <a:stretch>
                  <a:fillRect l="-408" t="-1325"/>
                </a:stretch>
              </a:blipFill>
            </p:spPr>
            <p:txBody>
              <a:bodyPr/>
              <a:lstStyle/>
              <a:p>
                <a:r>
                  <a:rPr lang="fr-FR">
                    <a:noFill/>
                  </a:rPr>
                  <a:t> </a:t>
                </a:r>
              </a:p>
            </p:txBody>
          </p:sp>
        </mc:Fallback>
      </mc:AlternateContent>
    </p:spTree>
    <p:extLst>
      <p:ext uri="{BB962C8B-B14F-4D97-AF65-F5344CB8AC3E}">
        <p14:creationId xmlns:p14="http://schemas.microsoft.com/office/powerpoint/2010/main" val="2082216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2222" y="918966"/>
            <a:ext cx="3431540" cy="569594"/>
          </a:xfrm>
        </p:spPr>
        <p:txBody>
          <a:bodyPr>
            <a:noAutofit/>
          </a:bodyPr>
          <a:lstStyle/>
          <a:p>
            <a:pPr algn="ctr"/>
            <a:r>
              <a:rPr lang="fr-FR" sz="2400" dirty="0">
                <a:latin typeface="Arial" panose="020B0604020202020204" pitchFamily="34" charset="0"/>
                <a:cs typeface="Arial" panose="020B0604020202020204" pitchFamily="34" charset="0"/>
              </a:rPr>
              <a:t>Torsion</a:t>
            </a:r>
          </a:p>
        </p:txBody>
      </p:sp>
      <p:sp>
        <p:nvSpPr>
          <p:cNvPr id="3" name="Espace réservé du numéro de diapositive 2"/>
          <p:cNvSpPr>
            <a:spLocks noGrp="1"/>
          </p:cNvSpPr>
          <p:nvPr>
            <p:ph type="sldNum" sz="quarter" idx="12"/>
          </p:nvPr>
        </p:nvSpPr>
        <p:spPr>
          <a:xfrm>
            <a:off x="9074329" y="6030745"/>
            <a:ext cx="2468880" cy="365125"/>
          </a:xfrm>
        </p:spPr>
        <p:txBody>
          <a:bodyPr/>
          <a:lstStyle/>
          <a:p>
            <a:fld id="{52546A5F-30BF-4F18-BDC9-2A645E21CF39}" type="slidenum">
              <a:rPr lang="fr-FR" sz="1920" b="1"/>
              <a:t>13</a:t>
            </a:fld>
            <a:endParaRPr lang="fr-FR" sz="1920" b="1" dirty="0"/>
          </a:p>
        </p:txBody>
      </p:sp>
      <mc:AlternateContent xmlns:mc="http://schemas.openxmlformats.org/markup-compatibility/2006" xmlns:a14="http://schemas.microsoft.com/office/drawing/2010/main">
        <mc:Choice Requires="a14">
          <p:sp>
            <p:nvSpPr>
              <p:cNvPr id="4" name="Rectangle 3"/>
              <p:cNvSpPr/>
              <p:nvPr/>
            </p:nvSpPr>
            <p:spPr>
              <a:xfrm>
                <a:off x="5770847" y="2161314"/>
                <a:ext cx="5973322" cy="272151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07000"/>
                  </a:lnSpc>
                </a:pPr>
                <a:r>
                  <a:rPr lang="fr-FR" dirty="0">
                    <a:latin typeface="Arial" panose="020B0604020202020204" pitchFamily="34" charset="0"/>
                    <a:cs typeface="Arial" panose="020B0604020202020204" pitchFamily="34" charset="0"/>
                  </a:rPr>
                  <a:t>Angle de torsion unitaire		</a:t>
                </a:r>
                <a14:m>
                  <m:oMath xmlns:m="http://schemas.openxmlformats.org/officeDocument/2006/math">
                    <m:r>
                      <a:rPr lang="fr-FR" b="1" i="1">
                        <a:latin typeface="Cambria Math" panose="02040503050406030204" pitchFamily="18" charset="0"/>
                        <a:ea typeface="Calibri" panose="020F0502020204030204" pitchFamily="34" charset="0"/>
                        <a:cs typeface="Arial" panose="020B0604020202020204" pitchFamily="34" charset="0"/>
                      </a:rPr>
                      <m:t>𝜽</m:t>
                    </m:r>
                    <m:r>
                      <a:rPr lang="fr-FR" b="1" i="1">
                        <a:latin typeface="Cambria Math" panose="02040503050406030204" pitchFamily="18" charset="0"/>
                        <a:ea typeface="Calibri" panose="020F0502020204030204" pitchFamily="34" charset="0"/>
                        <a:cs typeface="Arial" panose="020B0604020202020204" pitchFamily="34" charset="0"/>
                      </a:rPr>
                      <m:t>=</m:t>
                    </m:r>
                    <m:f>
                      <m:fPr>
                        <m:ctrlPr>
                          <a:rPr lang="fr-FR" b="1" i="1">
                            <a:latin typeface="Cambria Math" panose="02040503050406030204" pitchFamily="18" charset="0"/>
                            <a:ea typeface="Calibri" panose="020F0502020204030204" pitchFamily="34" charset="0"/>
                            <a:cs typeface="Arial" panose="020B0604020202020204" pitchFamily="34" charset="0"/>
                          </a:rPr>
                        </m:ctrlPr>
                      </m:fPr>
                      <m:num>
                        <m:r>
                          <a:rPr lang="fr-FR" b="1" i="1">
                            <a:latin typeface="Cambria Math" panose="02040503050406030204" pitchFamily="18" charset="0"/>
                            <a:ea typeface="Calibri" panose="020F0502020204030204" pitchFamily="34" charset="0"/>
                            <a:cs typeface="Arial" panose="020B0604020202020204" pitchFamily="34" charset="0"/>
                          </a:rPr>
                          <m:t>𝜶</m:t>
                        </m:r>
                      </m:num>
                      <m:den>
                        <m:r>
                          <a:rPr lang="fr-FR" b="1" i="1">
                            <a:latin typeface="Cambria Math" panose="02040503050406030204" pitchFamily="18" charset="0"/>
                            <a:ea typeface="Calibri" panose="020F0502020204030204" pitchFamily="34" charset="0"/>
                            <a:cs typeface="Arial" panose="020B0604020202020204" pitchFamily="34" charset="0"/>
                          </a:rPr>
                          <m:t>𝑳</m:t>
                        </m:r>
                      </m:den>
                    </m:f>
                  </m:oMath>
                </a14:m>
                <a:endParaRPr lang="fr-FR" b="1" dirty="0" smtClean="0">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endParaRPr lang="fr-FR" b="1" dirty="0">
                  <a:latin typeface="Arial" panose="020B0604020202020204" pitchFamily="34" charset="0"/>
                  <a:ea typeface="Calibri" panose="020F050202020403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Moment de torsion		 </a:t>
                </a:r>
                <a14:m>
                  <m:oMath xmlns:m="http://schemas.openxmlformats.org/officeDocument/2006/math">
                    <m:sSub>
                      <m:sSubPr>
                        <m:ctrlPr>
                          <a:rPr lang="fr-FR" i="1">
                            <a:latin typeface="Cambria Math" panose="02040503050406030204" pitchFamily="18" charset="0"/>
                            <a:ea typeface="Calibri" panose="020F0502020204030204" pitchFamily="34" charset="0"/>
                            <a:cs typeface="Arial" panose="020B0604020202020204" pitchFamily="34" charset="0"/>
                          </a:rPr>
                        </m:ctrlPr>
                      </m:sSubPr>
                      <m:e>
                        <m:r>
                          <a:rPr lang="fr-FR" i="1">
                            <a:latin typeface="Cambria Math" panose="02040503050406030204" pitchFamily="18" charset="0"/>
                            <a:ea typeface="Calibri" panose="020F0502020204030204" pitchFamily="34" charset="0"/>
                            <a:cs typeface="Arial" panose="020B0604020202020204" pitchFamily="34" charset="0"/>
                          </a:rPr>
                          <m:t>𝑀</m:t>
                        </m:r>
                      </m:e>
                      <m:sub>
                        <m:r>
                          <a:rPr lang="fr-FR" i="1">
                            <a:latin typeface="Cambria Math" panose="02040503050406030204" pitchFamily="18" charset="0"/>
                            <a:ea typeface="Calibri" panose="020F0502020204030204" pitchFamily="34" charset="0"/>
                            <a:cs typeface="Arial" panose="020B0604020202020204" pitchFamily="34" charset="0"/>
                          </a:rPr>
                          <m:t>𝑡</m:t>
                        </m:r>
                      </m:sub>
                    </m:sSub>
                    <m:r>
                      <a:rPr lang="fr-FR" i="1">
                        <a:latin typeface="Cambria Math" panose="02040503050406030204" pitchFamily="18" charset="0"/>
                        <a:ea typeface="Calibri" panose="020F0502020204030204" pitchFamily="34" charset="0"/>
                        <a:cs typeface="Arial" panose="020B0604020202020204" pitchFamily="34" charset="0"/>
                      </a:rPr>
                      <m:t>=</m:t>
                    </m:r>
                    <m:r>
                      <a:rPr lang="fr-FR" i="1">
                        <a:latin typeface="Cambria Math" panose="02040503050406030204" pitchFamily="18" charset="0"/>
                      </a:rPr>
                      <m:t>𝐺</m:t>
                    </m:r>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m:t>
                        </m:r>
                      </m:e>
                      <m:sub>
                        <m:r>
                          <a:rPr lang="fr-FR" i="1">
                            <a:latin typeface="Cambria Math" panose="02040503050406030204" pitchFamily="18" charset="0"/>
                          </a:rPr>
                          <m:t>0</m:t>
                        </m:r>
                      </m:sub>
                    </m:sSub>
                    <m:r>
                      <a:rPr lang="fr-FR" i="1">
                        <a:latin typeface="Cambria Math" panose="02040503050406030204" pitchFamily="18" charset="0"/>
                      </a:rPr>
                      <m:t>×</m:t>
                    </m:r>
                    <m:r>
                      <a:rPr lang="fr-FR" i="1">
                        <a:latin typeface="Cambria Math" panose="02040503050406030204" pitchFamily="18" charset="0"/>
                      </a:rPr>
                      <m:t>𝜃</m:t>
                    </m:r>
                  </m:oMath>
                </a14:m>
                <a:endParaRPr lang="fr-FR" dirty="0" smtClean="0"/>
              </a:p>
              <a:p>
                <a:endParaRPr lang="fr-FR" dirty="0" smtClean="0"/>
              </a:p>
              <a:p>
                <a:pPr marL="285750" indent="-285750">
                  <a:buFont typeface="Arial" panose="020B0604020202020204" pitchFamily="34" charset="0"/>
                  <a:buChar char="•"/>
                </a:pPr>
                <a:r>
                  <a:rPr lang="fr-FR" dirty="0"/>
                  <a:t>M</a:t>
                </a:r>
                <a:r>
                  <a:rPr lang="fr-FR" baseline="-25000" dirty="0"/>
                  <a:t>t</a:t>
                </a:r>
                <a:r>
                  <a:rPr lang="fr-FR" dirty="0"/>
                  <a:t>: moment de torsion (</a:t>
                </a:r>
                <a:r>
                  <a:rPr lang="fr-FR" dirty="0" err="1"/>
                  <a:t>Nmm</a:t>
                </a:r>
                <a:r>
                  <a:rPr lang="fr-FR" dirty="0"/>
                  <a:t>).</a:t>
                </a:r>
              </a:p>
              <a:p>
                <a:pPr marL="285750" indent="-285750">
                  <a:buFont typeface="Arial" panose="020B0604020202020204" pitchFamily="34" charset="0"/>
                  <a:buChar char="•"/>
                </a:pPr>
                <a:r>
                  <a:rPr lang="fr-FR" dirty="0"/>
                  <a:t>G: module d'élasticité transversal (de Coulomb) (</a:t>
                </a:r>
                <a:r>
                  <a:rPr lang="fr-FR" dirty="0" err="1"/>
                  <a:t>MPa</a:t>
                </a:r>
                <a:r>
                  <a:rPr lang="fr-FR" dirty="0"/>
                  <a:t>)</a:t>
                </a:r>
              </a:p>
              <a:p>
                <a:pPr marL="285750" indent="-285750">
                  <a:buFont typeface="Arial" panose="020B0604020202020204" pitchFamily="34" charset="0"/>
                  <a:buChar char="•"/>
                </a:pPr>
                <a:r>
                  <a:rPr lang="fr-FR" dirty="0"/>
                  <a:t>Angle de torsion unitaire (rad/mm).</a:t>
                </a:r>
              </a:p>
              <a:p>
                <a:pPr marL="285750" indent="-285750">
                  <a:buFont typeface="Arial" panose="020B0604020202020204" pitchFamily="34" charset="0"/>
                  <a:buChar char="•"/>
                </a:pPr>
                <a:r>
                  <a:rPr lang="fr-FR" dirty="0"/>
                  <a:t> I</a:t>
                </a:r>
                <a:r>
                  <a:rPr lang="fr-FR" baseline="-25000" dirty="0"/>
                  <a:t>0</a:t>
                </a:r>
                <a:r>
                  <a:rPr lang="fr-FR" dirty="0"/>
                  <a:t>: moment quadratique</a:t>
                </a:r>
              </a:p>
              <a:p>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5770847" y="2161314"/>
                <a:ext cx="5973322" cy="2721514"/>
              </a:xfrm>
              <a:prstGeom prst="rect">
                <a:avLst/>
              </a:prstGeom>
              <a:blipFill>
                <a:blip r:embed="rId3"/>
                <a:stretch>
                  <a:fillRect l="-815"/>
                </a:stretch>
              </a:blipFill>
            </p:spPr>
            <p:txBody>
              <a:bodyPr/>
              <a:lstStyle/>
              <a:p>
                <a:r>
                  <a:rPr lang="fr-FR">
                    <a:noFill/>
                  </a:rPr>
                  <a:t> </a:t>
                </a:r>
              </a:p>
            </p:txBody>
          </p:sp>
        </mc:Fallback>
      </mc:AlternateContent>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544" y="1999742"/>
            <a:ext cx="4916892" cy="2883086"/>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9" name="Rectangle 8"/>
              <p:cNvSpPr/>
              <p:nvPr/>
            </p:nvSpPr>
            <p:spPr>
              <a:xfrm>
                <a:off x="3492524" y="2022588"/>
                <a:ext cx="422295" cy="4247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fr-FR" sz="2160" i="1">
                          <a:latin typeface="Cambria Math" panose="02040503050406030204" pitchFamily="18" charset="0"/>
                        </a:rPr>
                        <m:t>𝛼</m:t>
                      </m:r>
                    </m:oMath>
                  </m:oMathPara>
                </a14:m>
                <a:endParaRPr lang="fr-FR" sz="2160" dirty="0"/>
              </a:p>
            </p:txBody>
          </p:sp>
        </mc:Choice>
        <mc:Fallback xmlns="">
          <p:sp>
            <p:nvSpPr>
              <p:cNvPr id="9" name="Rectangle 8"/>
              <p:cNvSpPr>
                <a:spLocks noRot="1" noChangeAspect="1" noMove="1" noResize="1" noEditPoints="1" noAdjustHandles="1" noChangeArrowheads="1" noChangeShapeType="1" noTextEdit="1"/>
              </p:cNvSpPr>
              <p:nvPr/>
            </p:nvSpPr>
            <p:spPr>
              <a:xfrm>
                <a:off x="3492524" y="2022588"/>
                <a:ext cx="422295" cy="4247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42347" y="3014268"/>
                <a:ext cx="573298" cy="4247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oMath>
                  </m:oMathPara>
                </a14:m>
                <a:endParaRPr lang="fr-FR" sz="2160" dirty="0"/>
              </a:p>
            </p:txBody>
          </p:sp>
        </mc:Choice>
        <mc:Fallback xmlns="">
          <p:sp>
            <p:nvSpPr>
              <p:cNvPr id="10" name="Rectangle 9"/>
              <p:cNvSpPr>
                <a:spLocks noRot="1" noChangeAspect="1" noMove="1" noResize="1" noEditPoints="1" noAdjustHandles="1" noChangeArrowheads="1" noChangeShapeType="1" noTextEdit="1"/>
              </p:cNvSpPr>
              <p:nvPr/>
            </p:nvSpPr>
            <p:spPr>
              <a:xfrm>
                <a:off x="4542347" y="3014268"/>
                <a:ext cx="573298" cy="424732"/>
              </a:xfrm>
              <a:prstGeom prst="rect">
                <a:avLst/>
              </a:prstGeom>
              <a:blipFill>
                <a:blip r:embed="rId6"/>
                <a:stretch>
                  <a:fillRect/>
                </a:stretch>
              </a:blipFill>
            </p:spPr>
            <p:txBody>
              <a:bodyPr/>
              <a:lstStyle/>
              <a:p>
                <a:r>
                  <a:rPr lang="fr-FR">
                    <a:noFill/>
                  </a:rPr>
                  <a:t> </a:t>
                </a:r>
              </a:p>
            </p:txBody>
          </p:sp>
        </mc:Fallback>
      </mc:AlternateContent>
      <p:sp>
        <p:nvSpPr>
          <p:cNvPr id="11" name="Titre 1"/>
          <p:cNvSpPr txBox="1">
            <a:spLocks/>
          </p:cNvSpPr>
          <p:nvPr/>
        </p:nvSpPr>
        <p:spPr>
          <a:xfrm>
            <a:off x="1999388" y="339726"/>
            <a:ext cx="8114845"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a:t>
            </a:r>
            <a:r>
              <a:rPr lang="fr-FR" sz="3360">
                <a:latin typeface="Arial" panose="020B0604020202020204" pitchFamily="34" charset="0"/>
                <a:cs typeface="Arial" panose="020B0604020202020204" pitchFamily="34" charset="0"/>
              </a:rPr>
              <a:t>les charges </a:t>
            </a:r>
            <a:r>
              <a:rPr lang="fr-FR" sz="3360" dirty="0">
                <a:latin typeface="Arial" panose="020B0604020202020204" pitchFamily="34" charset="0"/>
                <a:cs typeface="Arial" panose="020B0604020202020204" pitchFamily="34" charset="0"/>
              </a:rPr>
              <a:t>et les contraintes</a:t>
            </a:r>
          </a:p>
        </p:txBody>
      </p:sp>
    </p:spTree>
    <p:extLst>
      <p:ext uri="{BB962C8B-B14F-4D97-AF65-F5344CB8AC3E}">
        <p14:creationId xmlns:p14="http://schemas.microsoft.com/office/powerpoint/2010/main" val="967312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7740" y="890330"/>
            <a:ext cx="2415540" cy="530562"/>
          </a:xfrm>
          <a:ln>
            <a:noFill/>
          </a:ln>
        </p:spPr>
        <p:style>
          <a:lnRef idx="2">
            <a:schemeClr val="dk1"/>
          </a:lnRef>
          <a:fillRef idx="1">
            <a:schemeClr val="lt1"/>
          </a:fillRef>
          <a:effectRef idx="0">
            <a:schemeClr val="dk1"/>
          </a:effectRef>
          <a:fontRef idx="minor">
            <a:schemeClr val="dk1"/>
          </a:fontRef>
        </p:style>
        <p:txBody>
          <a:bodyPr>
            <a:normAutofit/>
          </a:bodyPr>
          <a:lstStyle/>
          <a:p>
            <a:pPr algn="ctr"/>
            <a:r>
              <a:rPr lang="fr-FR" sz="2400" dirty="0">
                <a:latin typeface="Arial" panose="020B0604020202020204" pitchFamily="34" charset="0"/>
                <a:cs typeface="Arial" panose="020B0604020202020204" pitchFamily="34" charset="0"/>
              </a:rPr>
              <a:t>Flexion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78" y="1420892"/>
            <a:ext cx="3416151" cy="2378819"/>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numéro de diapositive 2"/>
          <p:cNvSpPr>
            <a:spLocks noGrp="1"/>
          </p:cNvSpPr>
          <p:nvPr>
            <p:ph type="sldNum" sz="quarter" idx="12"/>
          </p:nvPr>
        </p:nvSpPr>
        <p:spPr>
          <a:xfrm>
            <a:off x="9074329" y="5900047"/>
            <a:ext cx="2468880" cy="365125"/>
          </a:xfrm>
        </p:spPr>
        <p:txBody>
          <a:bodyPr/>
          <a:lstStyle/>
          <a:p>
            <a:fld id="{52546A5F-30BF-4F18-BDC9-2A645E21CF39}" type="slidenum">
              <a:rPr lang="fr-FR" sz="1920" b="1"/>
              <a:t>14</a:t>
            </a:fld>
            <a:endParaRPr lang="fr-FR" sz="1920" b="1" dirty="0"/>
          </a:p>
        </p:txBody>
      </p:sp>
      <p:sp>
        <p:nvSpPr>
          <p:cNvPr id="9" name="Titre 1"/>
          <p:cNvSpPr txBox="1">
            <a:spLocks/>
          </p:cNvSpPr>
          <p:nvPr/>
        </p:nvSpPr>
        <p:spPr>
          <a:xfrm>
            <a:off x="2016897" y="352642"/>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pic>
        <p:nvPicPr>
          <p:cNvPr id="4" name="Image 3"/>
          <p:cNvPicPr>
            <a:picLocks noChangeAspect="1"/>
          </p:cNvPicPr>
          <p:nvPr/>
        </p:nvPicPr>
        <p:blipFill rotWithShape="1">
          <a:blip r:embed="rId4">
            <a:extLst>
              <a:ext uri="{28A0092B-C50C-407E-A947-70E740481C1C}">
                <a14:useLocalDpi xmlns:a14="http://schemas.microsoft.com/office/drawing/2010/main" val="0"/>
              </a:ext>
            </a:extLst>
          </a:blip>
          <a:srcRect l="2" t="20175" r="-7359"/>
          <a:stretch/>
        </p:blipFill>
        <p:spPr>
          <a:xfrm>
            <a:off x="4777739" y="1873401"/>
            <a:ext cx="6765469" cy="3772835"/>
          </a:xfrm>
          <a:prstGeom prst="rect">
            <a:avLst/>
          </a:prstGeom>
        </p:spPr>
      </p:pic>
      <p:pic>
        <p:nvPicPr>
          <p:cNvPr id="8" name="Espace réservé du contenu 3"/>
          <p:cNvPicPr>
            <a:picLocks noGrp="1"/>
          </p:cNvPicPr>
          <p:nvPr>
            <p:ph idx="1"/>
          </p:nvPr>
        </p:nvPicPr>
        <p:blipFill rotWithShape="1">
          <a:blip r:embed="rId5" cstate="print">
            <a:extLst>
              <a:ext uri="{28A0092B-C50C-407E-A947-70E740481C1C}">
                <a14:useLocalDpi xmlns:a14="http://schemas.microsoft.com/office/drawing/2010/main" val="0"/>
              </a:ext>
            </a:extLst>
          </a:blip>
          <a:srcRect l="26226" t="18158" r="28502" b="18038"/>
          <a:stretch/>
        </p:blipFill>
        <p:spPr bwMode="auto">
          <a:xfrm>
            <a:off x="661478" y="4097422"/>
            <a:ext cx="3580857" cy="2377252"/>
          </a:xfrm>
          <a:prstGeom prst="rect">
            <a:avLst/>
          </a:prstGeom>
          <a:ln w="19050">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9651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1643"/>
            <a:ext cx="10515600" cy="571046"/>
          </a:xfrm>
        </p:spPr>
        <p:txBody>
          <a:bodyPr>
            <a:noAutofit/>
          </a:body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1026" name="Picture 2" descr="http://aeronautiques2.free.fr/materiaux/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60636" y="1602872"/>
            <a:ext cx="6407239" cy="3912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aeronautiques2.free.fr/materiaux/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339" y="4164660"/>
            <a:ext cx="4618149" cy="16249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907870" y="1146013"/>
            <a:ext cx="4621619" cy="258532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defRPr/>
            </a:pPr>
            <a:r>
              <a:rPr lang="fr-FR" dirty="0" smtClean="0">
                <a:latin typeface="Arial" panose="020B0604020202020204" pitchFamily="34" charset="0"/>
                <a:cs typeface="Arial" panose="020B0604020202020204" pitchFamily="34" charset="0"/>
              </a:rPr>
              <a:t>Trois </a:t>
            </a:r>
            <a:r>
              <a:rPr lang="fr-FR" dirty="0">
                <a:latin typeface="Arial" panose="020B0604020202020204" pitchFamily="34" charset="0"/>
                <a:cs typeface="Arial" panose="020B0604020202020204" pitchFamily="34" charset="0"/>
              </a:rPr>
              <a:t>critères </a:t>
            </a:r>
            <a:r>
              <a:rPr lang="fr-FR" dirty="0" smtClean="0">
                <a:latin typeface="Arial" panose="020B0604020202020204" pitchFamily="34" charset="0"/>
                <a:cs typeface="Arial" panose="020B0604020202020204" pitchFamily="34" charset="0"/>
              </a:rPr>
              <a:t>de choix des matériaux: </a:t>
            </a: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résistance,</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l</a:t>
            </a:r>
            <a:r>
              <a:rPr lang="fr-FR" dirty="0" smtClean="0">
                <a:latin typeface="Arial" panose="020B0604020202020204" pitchFamily="34" charset="0"/>
                <a:cs typeface="Arial" panose="020B0604020202020204" pitchFamily="34" charset="0"/>
              </a:rPr>
              <a:t>égèreté</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prix </a:t>
            </a:r>
            <a:r>
              <a:rPr lang="fr-FR" dirty="0">
                <a:latin typeface="Arial" panose="020B0604020202020204" pitchFamily="34" charset="0"/>
                <a:cs typeface="Arial" panose="020B0604020202020204" pitchFamily="34" charset="0"/>
              </a:rPr>
              <a:t>de revient. </a:t>
            </a:r>
          </a:p>
          <a:p>
            <a:pPr lvl="0">
              <a:defRPr/>
            </a:pPr>
            <a:r>
              <a:rPr lang="fr-FR" dirty="0">
                <a:latin typeface="Arial" panose="020B0604020202020204" pitchFamily="34" charset="0"/>
                <a:cs typeface="Arial" panose="020B0604020202020204" pitchFamily="34" charset="0"/>
              </a:rPr>
              <a:t>On trouve </a:t>
            </a:r>
            <a:r>
              <a:rPr lang="fr-FR" dirty="0" smtClean="0">
                <a:latin typeface="Arial" panose="020B0604020202020204" pitchFamily="34" charset="0"/>
                <a:cs typeface="Arial" panose="020B0604020202020204" pitchFamily="34" charset="0"/>
              </a:rPr>
              <a:t>principalement:</a:t>
            </a: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aciers</a:t>
            </a:r>
            <a:r>
              <a:rPr lang="fr-FR" dirty="0" smtClean="0">
                <a:latin typeface="Arial" panose="020B0604020202020204" pitchFamily="34" charset="0"/>
                <a:cs typeface="Arial" panose="020B0604020202020204" pitchFamily="34" charset="0"/>
              </a:rPr>
              <a:t>,</a:t>
            </a: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alliages légers, </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alliages </a:t>
            </a:r>
            <a:r>
              <a:rPr lang="fr-FR" dirty="0" err="1">
                <a:latin typeface="Arial" panose="020B0604020202020204" pitchFamily="34" charset="0"/>
                <a:cs typeface="Arial" panose="020B0604020202020204" pitchFamily="34" charset="0"/>
              </a:rPr>
              <a:t>ultra-légers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defRP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matériaux composites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9297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3884" t="22576" r="39119" b="21192"/>
          <a:stretch/>
        </p:blipFill>
        <p:spPr bwMode="auto">
          <a:xfrm>
            <a:off x="2358532" y="1765005"/>
            <a:ext cx="7474933" cy="4792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itre 5"/>
          <p:cNvSpPr>
            <a:spLocks noGrp="1"/>
          </p:cNvSpPr>
          <p:nvPr>
            <p:ph type="title"/>
          </p:nvPr>
        </p:nvSpPr>
        <p:spPr>
          <a:xfrm>
            <a:off x="3472355" y="712689"/>
            <a:ext cx="5247285" cy="401829"/>
          </a:xfrm>
        </p:spPr>
        <p:txBody>
          <a:bodyPr>
            <a:noAutofit/>
          </a:bodyPr>
          <a:lstStyle/>
          <a:p>
            <a:pPr algn="ctr"/>
            <a:r>
              <a:rPr lang="fr-FR" sz="2400" dirty="0">
                <a:latin typeface="Arial" panose="020B0604020202020204" pitchFamily="34" charset="0"/>
                <a:cs typeface="Arial" panose="020B0604020202020204" pitchFamily="34" charset="0"/>
              </a:rPr>
              <a:t>Alliages Fer- Carbone</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13253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57601" y="541918"/>
            <a:ext cx="7038703" cy="662403"/>
          </a:xfrm>
        </p:spPr>
        <p:txBody>
          <a:bodyPr>
            <a:normAutofit/>
          </a:bodyPr>
          <a:lstStyle/>
          <a:p>
            <a:pPr algn="ctr"/>
            <a:r>
              <a:rPr lang="fr-FR" sz="2400" dirty="0">
                <a:latin typeface="Arial" panose="020B0604020202020204" pitchFamily="34" charset="0"/>
                <a:cs typeface="Arial" panose="020B0604020202020204" pitchFamily="34" charset="0"/>
              </a:rPr>
              <a:t>Les aciers ordinaires ou non </a:t>
            </a:r>
            <a:r>
              <a:rPr lang="fr-FR" sz="2400" dirty="0" smtClean="0">
                <a:latin typeface="Arial" panose="020B0604020202020204" pitchFamily="34" charset="0"/>
                <a:cs typeface="Arial" panose="020B0604020202020204" pitchFamily="34" charset="0"/>
              </a:rPr>
              <a:t>alliés</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721632" y="2321392"/>
            <a:ext cx="494406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Composition de l’acier :</a:t>
            </a:r>
          </a:p>
          <a:p>
            <a:pPr lvl="0"/>
            <a:r>
              <a:rPr lang="fr-FR" dirty="0"/>
              <a:t>Fer ................ base</a:t>
            </a:r>
          </a:p>
          <a:p>
            <a:pPr lvl="0"/>
            <a:r>
              <a:rPr lang="fr-FR" dirty="0"/>
              <a:t>Carbone........ 0.04 à 1.5%</a:t>
            </a:r>
          </a:p>
          <a:p>
            <a:pPr lvl="0"/>
            <a:r>
              <a:rPr lang="fr-FR" dirty="0"/>
              <a:t>Silicium ......... 0.1 à 1%</a:t>
            </a:r>
          </a:p>
          <a:p>
            <a:pPr lvl="0"/>
            <a:r>
              <a:rPr lang="fr-FR" dirty="0"/>
              <a:t>Manganèse... 0.1% à 1% Provient du minerai</a:t>
            </a:r>
          </a:p>
          <a:p>
            <a:pPr lvl="0"/>
            <a:r>
              <a:rPr lang="fr-FR" dirty="0"/>
              <a:t>Phosphore .... 0.08%</a:t>
            </a:r>
          </a:p>
          <a:p>
            <a:pPr lvl="0"/>
            <a:r>
              <a:rPr lang="fr-FR" dirty="0"/>
              <a:t>Soufre ........... 0.08%</a:t>
            </a:r>
          </a:p>
        </p:txBody>
      </p:sp>
      <p:pic>
        <p:nvPicPr>
          <p:cNvPr id="2050" name="Picture 2" descr="Aciers non alliés et alliés de qualité - A3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691" y="1227960"/>
            <a:ext cx="3326306" cy="231583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AutoShape 8" descr="Désignation des aciers alliés et non alliés - ConcepTEC.net"/>
          <p:cNvSpPr>
            <a:spLocks noChangeAspect="1" noChangeArrowheads="1"/>
          </p:cNvSpPr>
          <p:nvPr/>
        </p:nvSpPr>
        <p:spPr bwMode="auto">
          <a:xfrm>
            <a:off x="416832" y="-23473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descr="Acier aéronautique - V158 - Böhler Deutsch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4691" y="3803810"/>
            <a:ext cx="3326306" cy="2729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1253260" y="6570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5" name="Rectangle 4"/>
          <p:cNvSpPr/>
          <p:nvPr/>
        </p:nvSpPr>
        <p:spPr>
          <a:xfrm>
            <a:off x="721632" y="4706962"/>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Pour une faible variation de carbone, on obtient une influence considérable sur les propriétés mécaniques de l’acier notamment la dureté.</a:t>
            </a:r>
          </a:p>
        </p:txBody>
      </p:sp>
    </p:spTree>
    <p:extLst>
      <p:ext uri="{BB962C8B-B14F-4D97-AF65-F5344CB8AC3E}">
        <p14:creationId xmlns:p14="http://schemas.microsoft.com/office/powerpoint/2010/main" val="13929821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2810644" y="605933"/>
            <a:ext cx="7038703" cy="6624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aciers ordinaires ou non alliés: </a:t>
            </a:r>
          </a:p>
          <a:p>
            <a:pPr algn="ctr"/>
            <a:r>
              <a:rPr lang="fr-FR" sz="2400" dirty="0" smtClean="0">
                <a:latin typeface="Arial" panose="020B0604020202020204" pitchFamily="34" charset="0"/>
                <a:cs typeface="Arial" panose="020B0604020202020204" pitchFamily="34" charset="0"/>
              </a:rPr>
              <a:t>Désignation </a:t>
            </a:r>
            <a:r>
              <a:rPr lang="fr-FR" sz="2400" dirty="0">
                <a:latin typeface="Arial" panose="020B0604020202020204" pitchFamily="34" charset="0"/>
                <a:cs typeface="Arial" panose="020B0604020202020204" pitchFamily="34" charset="0"/>
              </a:rPr>
              <a:t>normalisée de l’acier </a:t>
            </a:r>
          </a:p>
        </p:txBody>
      </p:sp>
      <p:sp>
        <p:nvSpPr>
          <p:cNvPr id="5" name="Titre 1"/>
          <p:cNvSpPr txBox="1">
            <a:spLocks/>
          </p:cNvSpPr>
          <p:nvPr/>
        </p:nvSpPr>
        <p:spPr>
          <a:xfrm>
            <a:off x="1072196" y="34887"/>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6" name="Rectangle 5"/>
          <p:cNvSpPr/>
          <p:nvPr/>
        </p:nvSpPr>
        <p:spPr>
          <a:xfrm>
            <a:off x="309730" y="1642291"/>
            <a:ext cx="7867116"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dirty="0">
                <a:latin typeface="Arial" panose="020B0604020202020204" pitchFamily="34" charset="0"/>
                <a:cs typeface="Arial" panose="020B0604020202020204" pitchFamily="34" charset="0"/>
              </a:rPr>
              <a:t>Exemple : E 360</a:t>
            </a:r>
          </a:p>
          <a:p>
            <a:pPr lvl="0" algn="just"/>
            <a:r>
              <a:rPr lang="fr-FR" dirty="0">
                <a:latin typeface="Arial" panose="020B0604020202020204" pitchFamily="34" charset="0"/>
                <a:cs typeface="Arial" panose="020B0604020202020204" pitchFamily="34" charset="0"/>
              </a:rPr>
              <a:t>E : pour Acier de construction </a:t>
            </a:r>
            <a:r>
              <a:rPr lang="fr-FR" dirty="0" smtClean="0">
                <a:latin typeface="Arial" panose="020B0604020202020204" pitchFamily="34" charset="0"/>
                <a:cs typeface="Arial" panose="020B0604020202020204" pitchFamily="34" charset="0"/>
              </a:rPr>
              <a:t>mécanique</a:t>
            </a:r>
          </a:p>
          <a:p>
            <a:pPr algn="just"/>
            <a:r>
              <a:rPr lang="fr-FR" dirty="0">
                <a:latin typeface="Arial" panose="020B0604020202020204" pitchFamily="34" charset="0"/>
                <a:cs typeface="Arial" panose="020B0604020202020204" pitchFamily="34" charset="0"/>
              </a:rPr>
              <a:t>360 : représente la valeur minimale de résistance en traction à la limite élastique exprimée en N/mm² ou </a:t>
            </a:r>
            <a:r>
              <a:rPr lang="fr-FR" dirty="0" err="1">
                <a:latin typeface="Arial" panose="020B0604020202020204" pitchFamily="34" charset="0"/>
                <a:cs typeface="Arial" panose="020B0604020202020204" pitchFamily="34" charset="0"/>
              </a:rPr>
              <a:t>Mpa</a:t>
            </a:r>
            <a:endParaRPr lang="fr-FR" dirty="0">
              <a:latin typeface="Arial" panose="020B0604020202020204" pitchFamily="34" charset="0"/>
              <a:cs typeface="Arial" panose="020B0604020202020204" pitchFamily="34" charset="0"/>
            </a:endParaRPr>
          </a:p>
          <a:p>
            <a:pPr lvl="0"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terme aciers d’usage général rassemble une famille d’aciers </a:t>
            </a:r>
            <a:r>
              <a:rPr lang="fr-FR" dirty="0" smtClean="0">
                <a:latin typeface="Arial" panose="020B0604020202020204" pitchFamily="34" charset="0"/>
                <a:cs typeface="Arial" panose="020B0604020202020204" pitchFamily="34" charset="0"/>
              </a:rPr>
              <a:t>destinés </a:t>
            </a:r>
            <a:r>
              <a:rPr lang="fr-FR" dirty="0">
                <a:latin typeface="Arial" panose="020B0604020202020204" pitchFamily="34" charset="0"/>
                <a:cs typeface="Arial" panose="020B0604020202020204" pitchFamily="34" charset="0"/>
              </a:rPr>
              <a:t>aux </a:t>
            </a:r>
            <a:r>
              <a:rPr lang="fr-FR" dirty="0" smtClean="0">
                <a:latin typeface="Arial" panose="020B0604020202020204" pitchFamily="34" charset="0"/>
                <a:cs typeface="Arial" panose="020B0604020202020204" pitchFamily="34" charset="0"/>
              </a:rPr>
              <a:t>bâtiments </a:t>
            </a:r>
            <a:r>
              <a:rPr lang="fr-FR" dirty="0">
                <a:latin typeface="Arial" panose="020B0604020202020204" pitchFamily="34" charset="0"/>
                <a:cs typeface="Arial" panose="020B0604020202020204" pitchFamily="34" charset="0"/>
              </a:rPr>
              <a:t>et travaux publics. </a:t>
            </a:r>
          </a:p>
        </p:txBody>
      </p:sp>
      <p:pic>
        <p:nvPicPr>
          <p:cNvPr id="8" name="Picture 2" descr="Aciers non alliés et alliés de qualité - A3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3733" y="1642291"/>
            <a:ext cx="2448102" cy="17044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733" y="3460594"/>
            <a:ext cx="2448102" cy="1535628"/>
          </a:xfrm>
          <a:prstGeom prst="rect">
            <a:avLst/>
          </a:prstGeom>
        </p:spPr>
      </p:pic>
      <p:sp>
        <p:nvSpPr>
          <p:cNvPr id="10" name="Rectangle 9"/>
          <p:cNvSpPr/>
          <p:nvPr/>
        </p:nvSpPr>
        <p:spPr>
          <a:xfrm>
            <a:off x="309730" y="4228408"/>
            <a:ext cx="7867116"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dirty="0" smtClean="0">
                <a:solidFill>
                  <a:schemeClr val="tx1"/>
                </a:solidFill>
                <a:latin typeface="Arial" panose="020B0604020202020204" pitchFamily="34" charset="0"/>
                <a:cs typeface="Arial" panose="020B0604020202020204" pitchFamily="34" charset="0"/>
              </a:rPr>
              <a:t>Exemple: XC38 </a:t>
            </a:r>
            <a:endParaRPr lang="fr-FR" dirty="0">
              <a:solidFill>
                <a:schemeClr val="tx1"/>
              </a:solidFill>
              <a:latin typeface="Arial" panose="020B0604020202020204" pitchFamily="34" charset="0"/>
              <a:cs typeface="Arial" panose="020B0604020202020204" pitchFamily="34" charset="0"/>
            </a:endParaRPr>
          </a:p>
          <a:p>
            <a:pPr lvl="0" algn="just"/>
            <a:r>
              <a:rPr lang="fr-FR" dirty="0" smtClean="0">
                <a:solidFill>
                  <a:schemeClr val="tx1"/>
                </a:solidFill>
                <a:latin typeface="Arial" panose="020B0604020202020204" pitchFamily="34" charset="0"/>
                <a:cs typeface="Arial" panose="020B0604020202020204" pitchFamily="34" charset="0"/>
              </a:rPr>
              <a:t>XC, C: pour les </a:t>
            </a:r>
            <a:r>
              <a:rPr lang="fr-FR" dirty="0">
                <a:solidFill>
                  <a:schemeClr val="tx1"/>
                </a:solidFill>
                <a:latin typeface="Arial" panose="020B0604020202020204" pitchFamily="34" charset="0"/>
                <a:cs typeface="Arial" panose="020B0604020202020204" pitchFamily="34" charset="0"/>
              </a:rPr>
              <a:t>aciers non alliés spéciaux</a:t>
            </a:r>
          </a:p>
          <a:p>
            <a:pPr algn="just"/>
            <a:r>
              <a:rPr lang="fr-FR" dirty="0">
                <a:solidFill>
                  <a:schemeClr val="tx1"/>
                </a:solidFill>
                <a:latin typeface="Arial" panose="020B0604020202020204" pitchFamily="34" charset="0"/>
                <a:cs typeface="Arial" panose="020B0604020202020204" pitchFamily="34" charset="0"/>
              </a:rPr>
              <a:t>Leur composition est plus précise et plus pure et correspond à des usages définis à l’avance.</a:t>
            </a:r>
          </a:p>
          <a:p>
            <a:pPr algn="just"/>
            <a:r>
              <a:rPr lang="fr-FR" dirty="0" smtClean="0">
                <a:solidFill>
                  <a:schemeClr val="tx1"/>
                </a:solidFill>
                <a:latin typeface="Arial" panose="020B0604020202020204" pitchFamily="34" charset="0"/>
                <a:cs typeface="Arial" panose="020B0604020202020204" pitchFamily="34" charset="0"/>
              </a:rPr>
              <a:t>(les </a:t>
            </a:r>
            <a:r>
              <a:rPr lang="fr-FR" dirty="0">
                <a:solidFill>
                  <a:schemeClr val="tx1"/>
                </a:solidFill>
                <a:latin typeface="Arial" panose="020B0604020202020204" pitchFamily="34" charset="0"/>
                <a:cs typeface="Arial" panose="020B0604020202020204" pitchFamily="34" charset="0"/>
              </a:rPr>
              <a:t>forets, ressorts, arbres de transmission, matrices (</a:t>
            </a:r>
            <a:r>
              <a:rPr lang="fr-FR" dirty="0" smtClean="0">
                <a:solidFill>
                  <a:schemeClr val="tx1"/>
                </a:solidFill>
                <a:latin typeface="Arial" panose="020B0604020202020204" pitchFamily="34" charset="0"/>
                <a:cs typeface="Arial" panose="020B0604020202020204" pitchFamily="34" charset="0"/>
              </a:rPr>
              <a:t>moule))</a:t>
            </a:r>
            <a:endParaRPr lang="fr-FR" dirty="0">
              <a:solidFill>
                <a:schemeClr val="tx1"/>
              </a:solidFill>
              <a:latin typeface="Arial" panose="020B0604020202020204" pitchFamily="34" charset="0"/>
              <a:cs typeface="Arial" panose="020B0604020202020204" pitchFamily="34" charset="0"/>
            </a:endParaRPr>
          </a:p>
          <a:p>
            <a:pPr algn="just"/>
            <a:endParaRPr lang="fr-FR" dirty="0">
              <a:solidFill>
                <a:schemeClr val="tx1"/>
              </a:solidFill>
              <a:latin typeface="Arial" panose="020B0604020202020204" pitchFamily="34" charset="0"/>
              <a:cs typeface="Arial" panose="020B0604020202020204" pitchFamily="34" charset="0"/>
            </a:endParaRPr>
          </a:p>
        </p:txBody>
      </p:sp>
      <p:pic>
        <p:nvPicPr>
          <p:cNvPr id="1026" name="Picture 2" descr="https://upload.wikimedia.org/wikipedia/commons/thumb/6/68/Antriebswelle_f%C3%BCr_eine_Luftschraube.jpg/220px-Antriebswelle_f%C3%BCr_eine_Luftschrau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3733" y="5249309"/>
            <a:ext cx="2448102" cy="123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5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20209" y="712689"/>
            <a:ext cx="6441141" cy="537592"/>
          </a:xfrm>
        </p:spPr>
        <p:txBody>
          <a:bodyPr>
            <a:normAutofit/>
          </a:bodyPr>
          <a:lstStyle/>
          <a:p>
            <a:pPr algn="ctr"/>
            <a:r>
              <a:rPr lang="fr-FR" sz="2400" dirty="0">
                <a:latin typeface="Arial" panose="020B0604020202020204" pitchFamily="34" charset="0"/>
                <a:cs typeface="Arial" panose="020B0604020202020204" pitchFamily="34" charset="0"/>
              </a:rPr>
              <a:t>Les aciers faiblement </a:t>
            </a:r>
            <a:r>
              <a:rPr lang="fr-FR" sz="2400" dirty="0" smtClean="0">
                <a:latin typeface="Arial" panose="020B0604020202020204" pitchFamily="34" charset="0"/>
                <a:cs typeface="Arial" panose="020B0604020202020204" pitchFamily="34" charset="0"/>
              </a:rPr>
              <a:t>alliés</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444891" y="1600258"/>
            <a:ext cx="817157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fr-FR" dirty="0"/>
              <a:t>Ce sont des aciers auxquels on ajoute, au cours de leur élaboration, un ou plusieurs métaux afin de modifier les caractéristiques mécaniques. </a:t>
            </a:r>
            <a:endParaRPr lang="fr-FR" dirty="0" smtClean="0"/>
          </a:p>
          <a:p>
            <a:pPr marL="342900" indent="-342900">
              <a:buFont typeface="Arial" panose="020B0604020202020204" pitchFamily="34" charset="0"/>
              <a:buChar char="•"/>
            </a:pPr>
            <a:r>
              <a:rPr lang="fr-FR" dirty="0" smtClean="0"/>
              <a:t>Aucun </a:t>
            </a:r>
            <a:r>
              <a:rPr lang="fr-FR" dirty="0"/>
              <a:t>des éléments d’alliage ne dépassant pas 5%. </a:t>
            </a:r>
            <a:endParaRPr lang="fr-FR" dirty="0" smtClean="0"/>
          </a:p>
          <a:p>
            <a:pPr marL="342900" indent="-342900">
              <a:buFont typeface="Arial" panose="020B0604020202020204" pitchFamily="34" charset="0"/>
              <a:buChar char="•"/>
            </a:pPr>
            <a:r>
              <a:rPr lang="fr-FR" dirty="0" smtClean="0"/>
              <a:t>Le </a:t>
            </a:r>
            <a:r>
              <a:rPr lang="fr-FR" dirty="0"/>
              <a:t>choix et la teneur sont fonction des caractéristiques à obtenir</a:t>
            </a:r>
            <a:r>
              <a:rPr lang="fr-FR" dirty="0" smtClean="0"/>
              <a:t>.</a:t>
            </a:r>
          </a:p>
          <a:p>
            <a:pPr marL="342900" indent="-342900">
              <a:buFont typeface="Arial" panose="020B0604020202020204" pitchFamily="34" charset="0"/>
              <a:buChar char="•"/>
            </a:pPr>
            <a:r>
              <a:rPr lang="fr-FR" dirty="0"/>
              <a:t>Ils sont utilisés pour des applications nécessitant une haute résistance.</a:t>
            </a:r>
          </a:p>
          <a:p>
            <a:endParaRPr lang="fr-FR" dirty="0"/>
          </a:p>
          <a:p>
            <a:r>
              <a:rPr lang="fr-FR" b="1" dirty="0"/>
              <a:t>Eléments d’addition </a:t>
            </a:r>
            <a:r>
              <a:rPr lang="fr-FR" b="1" dirty="0" smtClean="0"/>
              <a:t>:</a:t>
            </a:r>
          </a:p>
          <a:p>
            <a:endParaRPr lang="fr-FR" b="1" dirty="0"/>
          </a:p>
          <a:p>
            <a:pPr marL="342900" lvl="0" indent="-342900">
              <a:buFont typeface="Arial" panose="020B0604020202020204" pitchFamily="34" charset="0"/>
              <a:buChar char="•"/>
            </a:pPr>
            <a:r>
              <a:rPr lang="fr-FR" dirty="0"/>
              <a:t>Nickel (Ni) : Augmente la résistance à la traction, la limite élastique, la résistance à la chaleur </a:t>
            </a:r>
            <a:endParaRPr lang="fr-FR" dirty="0" smtClean="0"/>
          </a:p>
          <a:p>
            <a:pPr marL="342900" lvl="0" indent="-342900">
              <a:buFont typeface="Arial" panose="020B0604020202020204" pitchFamily="34" charset="0"/>
              <a:buChar char="•"/>
            </a:pPr>
            <a:r>
              <a:rPr lang="fr-FR" dirty="0" smtClean="0"/>
              <a:t>Chrome </a:t>
            </a:r>
            <a:r>
              <a:rPr lang="fr-FR" dirty="0"/>
              <a:t>(Cr) : Confère à l’acier une grande résistance à la corrosion et une excellente tenue en température.</a:t>
            </a:r>
          </a:p>
          <a:p>
            <a:pPr marL="342900" lvl="0" indent="-342900">
              <a:buFont typeface="Arial" panose="020B0604020202020204" pitchFamily="34" charset="0"/>
              <a:buChar char="•"/>
            </a:pPr>
            <a:r>
              <a:rPr lang="fr-FR" dirty="0"/>
              <a:t>Tungstène (W) : Donne aux aciers une forte résistance à l’usure. C’est un métal rare et cher. </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2052" name="Picture 4" descr="Tout savoir sur l'acier et les machines adaptées à l'acier inoxyd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714" y="2039814"/>
            <a:ext cx="2833809" cy="258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490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4430" y="213375"/>
            <a:ext cx="5595836" cy="650875"/>
          </a:xfrm>
        </p:spPr>
        <p:txBody>
          <a:bodyPr>
            <a:normAutofit/>
          </a:bodyPr>
          <a:lstStyle/>
          <a:p>
            <a:pPr algn="ctr"/>
            <a:r>
              <a:rPr lang="fr-FR" sz="3360" dirty="0">
                <a:latin typeface="Arial" panose="020B0604020202020204" pitchFamily="34" charset="0"/>
                <a:cs typeface="Arial" panose="020B0604020202020204" pitchFamily="34" charset="0"/>
              </a:rPr>
              <a:t>Références</a:t>
            </a:r>
          </a:p>
        </p:txBody>
      </p:sp>
      <p:sp>
        <p:nvSpPr>
          <p:cNvPr id="3" name="ZoneTexte 2"/>
          <p:cNvSpPr txBox="1"/>
          <p:nvPr/>
        </p:nvSpPr>
        <p:spPr>
          <a:xfrm>
            <a:off x="1550127" y="2214155"/>
            <a:ext cx="9444445"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buFont typeface="Wingdings" panose="05000000000000000000" pitchFamily="2" charset="2"/>
              <a:buChar char="q"/>
            </a:pPr>
            <a:r>
              <a:rPr lang="fr-FR" sz="2160" dirty="0"/>
              <a:t>Document Mermoz : « Connaissances générales des aéronefs » Edition 2003</a:t>
            </a:r>
          </a:p>
          <a:p>
            <a:pPr marL="342900" indent="-342900" algn="just">
              <a:buFont typeface="Wingdings" panose="05000000000000000000" pitchFamily="2" charset="2"/>
              <a:buChar char="q"/>
            </a:pPr>
            <a:endParaRPr lang="fr-FR" sz="2160" dirty="0"/>
          </a:p>
          <a:p>
            <a:pPr marL="342900" indent="-342900" algn="just">
              <a:buFont typeface="Wingdings" panose="05000000000000000000" pitchFamily="2" charset="2"/>
              <a:buChar char="q"/>
            </a:pPr>
            <a:r>
              <a:rPr lang="fr-FR" sz="2160" dirty="0"/>
              <a:t>Arrêté du Ministre des Transport N˚ 208-96 du 23 ramadan 1416 (13 février 1996) fixant le programme d’instruction et le régime des examens pour l’obtention de la licence de pilote de ligne avion </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z="1920" b="1"/>
              <a:t>2</a:t>
            </a:fld>
            <a:endParaRPr lang="fr-FR" sz="1920" b="1" dirty="0"/>
          </a:p>
        </p:txBody>
      </p:sp>
    </p:spTree>
    <p:extLst>
      <p:ext uri="{BB962C8B-B14F-4D97-AF65-F5344CB8AC3E}">
        <p14:creationId xmlns:p14="http://schemas.microsoft.com/office/powerpoint/2010/main" val="682504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40778" y="1357792"/>
            <a:ext cx="5510663" cy="4351338"/>
          </a:xfrm>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0" indent="0">
              <a:lnSpc>
                <a:spcPct val="150000"/>
              </a:lnSpc>
              <a:buNone/>
            </a:pPr>
            <a:r>
              <a:rPr lang="fr-FR" sz="1800" dirty="0" smtClean="0">
                <a:latin typeface="Arial" panose="020B0604020202020204" pitchFamily="34" charset="0"/>
                <a:cs typeface="Arial" panose="020B0604020202020204" pitchFamily="34" charset="0"/>
              </a:rPr>
              <a:t>Exemple </a:t>
            </a:r>
            <a:r>
              <a:rPr lang="fr-FR" sz="1800" dirty="0">
                <a:latin typeface="Arial" panose="020B0604020202020204" pitchFamily="34" charset="0"/>
                <a:cs typeface="Arial" panose="020B0604020202020204" pitchFamily="34" charset="0"/>
              </a:rPr>
              <a:t>: 30 Cr Al Mo 6.12</a:t>
            </a:r>
          </a:p>
          <a:p>
            <a:pPr lvl="0">
              <a:lnSpc>
                <a:spcPct val="150000"/>
              </a:lnSpc>
            </a:pPr>
            <a:r>
              <a:rPr lang="fr-FR" sz="1800" i="1" dirty="0">
                <a:latin typeface="Arial" panose="020B0604020202020204" pitchFamily="34" charset="0"/>
                <a:cs typeface="Arial" panose="020B0604020202020204" pitchFamily="34" charset="0"/>
              </a:rPr>
              <a:t>30</a:t>
            </a:r>
            <a:r>
              <a:rPr lang="fr-FR" sz="1800" dirty="0">
                <a:latin typeface="Arial" panose="020B0604020202020204" pitchFamily="34" charset="0"/>
                <a:cs typeface="Arial" panose="020B0604020202020204" pitchFamily="34" charset="0"/>
              </a:rPr>
              <a:t> : nombre représentant la teneur en carbone en centième de pour cent : 0.30% de carbone </a:t>
            </a:r>
          </a:p>
          <a:p>
            <a:pPr lvl="0">
              <a:lnSpc>
                <a:spcPct val="150000"/>
              </a:lnSpc>
            </a:pPr>
            <a:r>
              <a:rPr lang="fr-FR" sz="1800" i="1" dirty="0">
                <a:latin typeface="Arial" panose="020B0604020202020204" pitchFamily="34" charset="0"/>
                <a:cs typeface="Arial" panose="020B0604020202020204" pitchFamily="34" charset="0"/>
              </a:rPr>
              <a:t>Cr Al Mo</a:t>
            </a:r>
            <a:r>
              <a:rPr lang="fr-FR" sz="1800" dirty="0">
                <a:latin typeface="Arial" panose="020B0604020202020204" pitchFamily="34" charset="0"/>
                <a:cs typeface="Arial" panose="020B0604020202020204" pitchFamily="34" charset="0"/>
              </a:rPr>
              <a:t> : Série de lettre indiquant les éléments d’alliage dans l’ordre des teneurs décroissantes</a:t>
            </a:r>
          </a:p>
          <a:p>
            <a:pPr lvl="0">
              <a:lnSpc>
                <a:spcPct val="150000"/>
              </a:lnSpc>
            </a:pPr>
            <a:r>
              <a:rPr lang="fr-FR" sz="1800" i="1" dirty="0">
                <a:latin typeface="Arial" panose="020B0604020202020204" pitchFamily="34" charset="0"/>
                <a:cs typeface="Arial" panose="020B0604020202020204" pitchFamily="34" charset="0"/>
              </a:rPr>
              <a:t>6 et 12</a:t>
            </a:r>
            <a:r>
              <a:rPr lang="fr-FR" sz="1800" dirty="0">
                <a:latin typeface="Arial" panose="020B0604020202020204" pitchFamily="34" charset="0"/>
                <a:cs typeface="Arial" panose="020B0604020202020204" pitchFamily="34" charset="0"/>
              </a:rPr>
              <a:t> : teneur de l’élément principal d’alliage multiplié par 4 pour les métaux suivants: Cr Chrome, Co Cobalt, Mn Manganèse Ni </a:t>
            </a:r>
            <a:r>
              <a:rPr lang="fr-FR" sz="1800" dirty="0" err="1">
                <a:latin typeface="Arial" panose="020B0604020202020204" pitchFamily="34" charset="0"/>
                <a:cs typeface="Arial" panose="020B0604020202020204" pitchFamily="34" charset="0"/>
              </a:rPr>
              <a:t>Nickel,Si</a:t>
            </a:r>
            <a:r>
              <a:rPr lang="fr-FR" sz="1800" dirty="0">
                <a:latin typeface="Arial" panose="020B0604020202020204" pitchFamily="34" charset="0"/>
                <a:cs typeface="Arial" panose="020B0604020202020204" pitchFamily="34" charset="0"/>
              </a:rPr>
              <a:t> Silicium (6 : 1.5% de chrome et 12 :1.2% d’aluminium.</a:t>
            </a:r>
          </a:p>
          <a:p>
            <a:pPr lvl="0">
              <a:lnSpc>
                <a:spcPct val="150000"/>
              </a:lnSpc>
            </a:pPr>
            <a:r>
              <a:rPr lang="fr-FR" sz="1800" dirty="0">
                <a:latin typeface="Arial" panose="020B0604020202020204" pitchFamily="34" charset="0"/>
                <a:cs typeface="Arial" panose="020B0604020202020204" pitchFamily="34" charset="0"/>
              </a:rPr>
              <a:t>Tous les autres éléments (Aluminium, Titane, Tungstène) ont leurs % multipliés par 10. </a:t>
            </a:r>
          </a:p>
        </p:txBody>
      </p:sp>
      <p:sp>
        <p:nvSpPr>
          <p:cNvPr id="4" name="Titre 1"/>
          <p:cNvSpPr>
            <a:spLocks noGrp="1"/>
          </p:cNvSpPr>
          <p:nvPr>
            <p:ph type="title"/>
          </p:nvPr>
        </p:nvSpPr>
        <p:spPr>
          <a:xfrm>
            <a:off x="2407597" y="571046"/>
            <a:ext cx="7650804" cy="442935"/>
          </a:xfrm>
        </p:spPr>
        <p:txBody>
          <a:bodyPr>
            <a:normAutofit fontScale="90000"/>
          </a:bodyPr>
          <a:lstStyle/>
          <a:p>
            <a:pPr algn="ctr"/>
            <a:r>
              <a:rPr lang="fr-FR" sz="2400" b="1" dirty="0">
                <a:latin typeface="Arial" panose="020B0604020202020204" pitchFamily="34" charset="0"/>
                <a:cs typeface="Arial" panose="020B0604020202020204" pitchFamily="34" charset="0"/>
              </a:rPr>
              <a:t>Les aciers faiblement </a:t>
            </a:r>
            <a:r>
              <a:rPr lang="fr-FR" sz="2400" b="1" dirty="0" smtClean="0">
                <a:latin typeface="Arial" panose="020B0604020202020204" pitchFamily="34" charset="0"/>
                <a:cs typeface="Arial" panose="020B0604020202020204" pitchFamily="34" charset="0"/>
              </a:rPr>
              <a:t>alliés: </a:t>
            </a:r>
            <a:r>
              <a:rPr lang="fr-FR" sz="2400" b="1" dirty="0">
                <a:latin typeface="Arial" panose="020B0604020202020204" pitchFamily="34" charset="0"/>
                <a:cs typeface="Arial" panose="020B0604020202020204" pitchFamily="34" charset="0"/>
              </a:rPr>
              <a:t>Désignation </a:t>
            </a:r>
            <a:r>
              <a:rPr lang="fr-FR" sz="2400" b="1" dirty="0" smtClean="0">
                <a:latin typeface="Arial" panose="020B0604020202020204" pitchFamily="34" charset="0"/>
                <a:cs typeface="Arial" panose="020B0604020202020204" pitchFamily="34" charset="0"/>
              </a:rPr>
              <a:t>normalisée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982978" y="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5" name="Picture 4" descr="Acier et fontes"/>
          <p:cNvPicPr/>
          <p:nvPr/>
        </p:nvPicPr>
        <p:blipFill rotWithShape="1">
          <a:blip r:embed="rId3">
            <a:extLst>
              <a:ext uri="{28A0092B-C50C-407E-A947-70E740481C1C}">
                <a14:useLocalDpi xmlns:a14="http://schemas.microsoft.com/office/drawing/2010/main" val="0"/>
              </a:ext>
            </a:extLst>
          </a:blip>
          <a:srcRect r="1666" b="34112"/>
          <a:stretch/>
        </p:blipFill>
        <p:spPr bwMode="auto">
          <a:xfrm>
            <a:off x="303481" y="1357792"/>
            <a:ext cx="5499441" cy="43513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620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31777" y="541164"/>
            <a:ext cx="6154271" cy="572218"/>
          </a:xfrm>
        </p:spPr>
        <p:txBody>
          <a:bodyPr>
            <a:normAutofit/>
          </a:bodyPr>
          <a:lstStyle/>
          <a:p>
            <a:pPr algn="ctr"/>
            <a:r>
              <a:rPr lang="fr-FR" sz="2400" dirty="0">
                <a:latin typeface="Arial" panose="020B0604020202020204" pitchFamily="34" charset="0"/>
                <a:cs typeface="Arial" panose="020B0604020202020204" pitchFamily="34" charset="0"/>
              </a:rPr>
              <a:t>Les aciers fortement </a:t>
            </a:r>
            <a:r>
              <a:rPr lang="fr-FR" sz="2400" dirty="0" smtClean="0">
                <a:latin typeface="Arial" panose="020B0604020202020204" pitchFamily="34" charset="0"/>
                <a:cs typeface="Arial" panose="020B0604020202020204" pitchFamily="34" charset="0"/>
              </a:rPr>
              <a:t>alliés</a:t>
            </a:r>
            <a:endParaRPr lang="fr-FR" sz="2400" dirty="0">
              <a:latin typeface="Arial" panose="020B0604020202020204" pitchFamily="34" charset="0"/>
              <a:cs typeface="Arial" panose="020B0604020202020204" pitchFamily="34" charset="0"/>
            </a:endParaRPr>
          </a:p>
        </p:txBody>
      </p:sp>
      <p:sp>
        <p:nvSpPr>
          <p:cNvPr id="3" name="Rectangle 2"/>
          <p:cNvSpPr/>
          <p:nvPr/>
        </p:nvSpPr>
        <p:spPr>
          <a:xfrm>
            <a:off x="417755" y="1504296"/>
            <a:ext cx="749180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Arial" panose="020B0604020202020204" pitchFamily="34" charset="0"/>
              <a:buChar char="•"/>
            </a:pPr>
            <a:r>
              <a:rPr lang="fr-FR" sz="2000" dirty="0"/>
              <a:t>Aciers dans lequel un élément d’alliage est au moins égal à 5</a:t>
            </a:r>
            <a:r>
              <a:rPr lang="fr-FR" sz="2000" dirty="0" smtClean="0"/>
              <a:t>%</a:t>
            </a:r>
          </a:p>
          <a:p>
            <a:pPr marL="342900" indent="-342900">
              <a:lnSpc>
                <a:spcPct val="150000"/>
              </a:lnSpc>
              <a:buFont typeface="Arial" panose="020B0604020202020204" pitchFamily="34" charset="0"/>
              <a:buChar char="•"/>
            </a:pPr>
            <a:r>
              <a:rPr lang="fr-FR" sz="2000" dirty="0" smtClean="0"/>
              <a:t>L’incorporation </a:t>
            </a:r>
            <a:r>
              <a:rPr lang="fr-FR" sz="2000" dirty="0"/>
              <a:t>aux aciers classiques de certains éléments d’alliage en proportions élevées les rend insensibles à la </a:t>
            </a:r>
            <a:r>
              <a:rPr lang="fr-FR" sz="2000" dirty="0" smtClean="0"/>
              <a:t>corrosion, .</a:t>
            </a:r>
            <a:endParaRPr lang="fr-FR" sz="2000"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0790" y="3627953"/>
            <a:ext cx="3522980" cy="258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re 1"/>
          <p:cNvSpPr txBox="1">
            <a:spLocks/>
          </p:cNvSpPr>
          <p:nvPr/>
        </p:nvSpPr>
        <p:spPr>
          <a:xfrm>
            <a:off x="751113" y="47021"/>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4" name="Rectangle 3"/>
          <p:cNvSpPr/>
          <p:nvPr/>
        </p:nvSpPr>
        <p:spPr>
          <a:xfrm>
            <a:off x="417755" y="3627954"/>
            <a:ext cx="7491805"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Exemple : X 30 Cr </a:t>
            </a:r>
            <a:r>
              <a:rPr lang="fr-FR" dirty="0" smtClean="0"/>
              <a:t>13</a:t>
            </a:r>
          </a:p>
          <a:p>
            <a:pPr>
              <a:lnSpc>
                <a:spcPct val="150000"/>
              </a:lnSpc>
            </a:pPr>
            <a:r>
              <a:rPr lang="fr-FR" dirty="0" smtClean="0"/>
              <a:t> </a:t>
            </a:r>
            <a:r>
              <a:rPr lang="fr-FR" dirty="0"/>
              <a:t>(acier fortement allié :0,30% de carbone et 13% de chrome). </a:t>
            </a:r>
          </a:p>
          <a:p>
            <a:pPr marL="342900" indent="-342900">
              <a:lnSpc>
                <a:spcPct val="150000"/>
              </a:lnSpc>
              <a:buFont typeface="Arial" panose="020B0604020202020204" pitchFamily="34" charset="0"/>
              <a:buChar char="•"/>
            </a:pPr>
            <a:r>
              <a:rPr lang="fr-FR" dirty="0"/>
              <a:t>Les aciers inoxydables sont utilisés pour les ailettes de compresseurs avec notamment des additions de tungstène et de nickel.</a:t>
            </a:r>
          </a:p>
          <a:p>
            <a:pPr marL="342900" indent="-342900" algn="just">
              <a:lnSpc>
                <a:spcPct val="150000"/>
              </a:lnSpc>
              <a:buFont typeface="Arial" panose="020B0604020202020204" pitchFamily="34" charset="0"/>
              <a:buChar char="•"/>
            </a:pPr>
            <a:r>
              <a:rPr lang="fr-FR" dirty="0"/>
              <a:t> Ils sont aussi utilisés dans les zones de structure demandant une haute résistance et une bonne tenue à la corrosion</a:t>
            </a:r>
          </a:p>
        </p:txBody>
      </p:sp>
    </p:spTree>
    <p:extLst>
      <p:ext uri="{BB962C8B-B14F-4D97-AF65-F5344CB8AC3E}">
        <p14:creationId xmlns:p14="http://schemas.microsoft.com/office/powerpoint/2010/main" val="19563128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459" y="608897"/>
            <a:ext cx="10515600" cy="658132"/>
          </a:xfrm>
        </p:spPr>
        <p:txBody>
          <a:bodyPr>
            <a:normAutofit/>
          </a:bodyPr>
          <a:lstStyle/>
          <a:p>
            <a:pPr algn="ctr"/>
            <a:r>
              <a:rPr lang="fr-FR" sz="2400" dirty="0">
                <a:latin typeface="Arial" panose="020B0604020202020204" pitchFamily="34" charset="0"/>
                <a:cs typeface="Arial" panose="020B0604020202020204" pitchFamily="34" charset="0"/>
              </a:rPr>
              <a:t>Les aciers fortement </a:t>
            </a:r>
            <a:r>
              <a:rPr lang="fr-FR" sz="2400" dirty="0" smtClean="0">
                <a:latin typeface="Arial" panose="020B0604020202020204" pitchFamily="34" charset="0"/>
                <a:cs typeface="Arial" panose="020B0604020202020204" pitchFamily="34" charset="0"/>
              </a:rPr>
              <a:t>alliés: </a:t>
            </a:r>
            <a:r>
              <a:rPr lang="fr-FR" sz="2400" dirty="0">
                <a:latin typeface="Arial" panose="020B0604020202020204" pitchFamily="34" charset="0"/>
                <a:cs typeface="Arial" panose="020B0604020202020204" pitchFamily="34" charset="0"/>
              </a:rPr>
              <a:t>Désignation </a:t>
            </a:r>
            <a:r>
              <a:rPr lang="fr-FR" sz="2400" dirty="0" smtClean="0">
                <a:latin typeface="Arial" panose="020B0604020202020204" pitchFamily="34" charset="0"/>
                <a:cs typeface="Arial" panose="020B0604020202020204" pitchFamily="34" charset="0"/>
              </a:rPr>
              <a:t>normalisée</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668459" y="2014838"/>
            <a:ext cx="7350127"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2000" dirty="0" smtClean="0"/>
              <a:t>Exemple </a:t>
            </a:r>
            <a:r>
              <a:rPr lang="fr-FR" sz="2000" dirty="0"/>
              <a:t>: Z 10 CNT 18-8</a:t>
            </a:r>
          </a:p>
          <a:p>
            <a:pPr marL="285750" lvl="0" indent="-285750">
              <a:lnSpc>
                <a:spcPct val="150000"/>
              </a:lnSpc>
              <a:buFont typeface="Arial" panose="020B0604020202020204" pitchFamily="34" charset="0"/>
              <a:buChar char="•"/>
            </a:pPr>
            <a:r>
              <a:rPr lang="fr-FR" sz="2000" dirty="0"/>
              <a:t>Z aciers fortement alliés</a:t>
            </a:r>
          </a:p>
          <a:p>
            <a:pPr marL="285750" lvl="0" indent="-285750">
              <a:lnSpc>
                <a:spcPct val="150000"/>
              </a:lnSpc>
              <a:buFont typeface="Arial" panose="020B0604020202020204" pitchFamily="34" charset="0"/>
              <a:buChar char="•"/>
            </a:pPr>
            <a:r>
              <a:rPr lang="fr-FR" sz="2000" dirty="0"/>
              <a:t>10 teneur en carbone en centième de pour-cent : 0.10%</a:t>
            </a:r>
          </a:p>
          <a:p>
            <a:pPr marL="285750" lvl="0" indent="-285750">
              <a:lnSpc>
                <a:spcPct val="150000"/>
              </a:lnSpc>
              <a:buFont typeface="Arial" panose="020B0604020202020204" pitchFamily="34" charset="0"/>
              <a:buChar char="•"/>
            </a:pPr>
            <a:r>
              <a:rPr lang="fr-FR" sz="2000" dirty="0"/>
              <a:t>Cr Ni Ti éléments d'alliage dans l'ordre des teneurs décroissante</a:t>
            </a:r>
          </a:p>
          <a:p>
            <a:pPr marL="285750" lvl="0" indent="-285750">
              <a:lnSpc>
                <a:spcPct val="150000"/>
              </a:lnSpc>
              <a:buFont typeface="Arial" panose="020B0604020202020204" pitchFamily="34" charset="0"/>
              <a:buChar char="•"/>
            </a:pPr>
            <a:r>
              <a:rPr lang="fr-FR" sz="2000" dirty="0"/>
              <a:t>teneur moyenne de l'élément principale : 18%</a:t>
            </a:r>
          </a:p>
          <a:p>
            <a:pPr marL="285750" lvl="0" indent="-285750">
              <a:lnSpc>
                <a:spcPct val="150000"/>
              </a:lnSpc>
              <a:buFont typeface="Arial" panose="020B0604020202020204" pitchFamily="34" charset="0"/>
              <a:buChar char="•"/>
            </a:pPr>
            <a:r>
              <a:rPr lang="fr-FR" sz="2000" dirty="0"/>
              <a:t>teneur moyenne de l'élément secondaire : 8%</a:t>
            </a:r>
          </a:p>
        </p:txBody>
      </p:sp>
      <p:sp>
        <p:nvSpPr>
          <p:cNvPr id="6"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5" name="Picture 2" descr="acier aéronaut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234" y="2014838"/>
            <a:ext cx="3516705" cy="251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7062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47210" y="693914"/>
            <a:ext cx="3627120" cy="551498"/>
          </a:xfrm>
        </p:spPr>
        <p:txBody>
          <a:bodyPr>
            <a:normAutofit/>
          </a:bodyPr>
          <a:lstStyle/>
          <a:p>
            <a:pPr algn="ctr"/>
            <a:r>
              <a:rPr lang="fr-FR" sz="2400" dirty="0">
                <a:latin typeface="Arial" panose="020B0604020202020204" pitchFamily="34" charset="0"/>
                <a:cs typeface="Arial" panose="020B0604020202020204" pitchFamily="34" charset="0"/>
              </a:rPr>
              <a:t>Alliages </a:t>
            </a:r>
            <a:r>
              <a:rPr lang="fr-FR" sz="2400" dirty="0" smtClean="0">
                <a:latin typeface="Arial" panose="020B0604020202020204" pitchFamily="34" charset="0"/>
                <a:cs typeface="Arial" panose="020B0604020202020204" pitchFamily="34" charset="0"/>
              </a:rPr>
              <a:t>légers</a:t>
            </a:r>
            <a:endParaRPr lang="fr-FR" sz="2400" dirty="0">
              <a:latin typeface="Arial" panose="020B0604020202020204" pitchFamily="34" charset="0"/>
              <a:cs typeface="Arial" panose="020B0604020202020204" pitchFamily="34" charset="0"/>
            </a:endParaRPr>
          </a:p>
        </p:txBody>
      </p:sp>
      <p:sp>
        <p:nvSpPr>
          <p:cNvPr id="6" name="Rectangle 5"/>
          <p:cNvSpPr/>
          <p:nvPr/>
        </p:nvSpPr>
        <p:spPr>
          <a:xfrm>
            <a:off x="468630" y="2117542"/>
            <a:ext cx="10949940" cy="20928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2000" dirty="0"/>
              <a:t>On appelle alliages </a:t>
            </a:r>
            <a:r>
              <a:rPr lang="fr-FR" sz="2000" dirty="0" smtClean="0"/>
              <a:t>:</a:t>
            </a:r>
          </a:p>
          <a:p>
            <a:endParaRPr lang="fr-FR" sz="2000" dirty="0"/>
          </a:p>
          <a:p>
            <a:pPr marL="342900" lvl="0" indent="-342900">
              <a:lnSpc>
                <a:spcPct val="150000"/>
              </a:lnSpc>
              <a:buFont typeface="Arial" panose="020B0604020202020204" pitchFamily="34" charset="0"/>
              <a:buChar char="•"/>
            </a:pPr>
            <a:r>
              <a:rPr lang="fr-FR" sz="2000" dirty="0"/>
              <a:t>Ultra légers : si leur densité est comprise entre 1 et 2. Le métal de base est le magnésium (σ=1,7).</a:t>
            </a:r>
          </a:p>
          <a:p>
            <a:pPr marL="342900" lvl="0" indent="-342900">
              <a:lnSpc>
                <a:spcPct val="150000"/>
              </a:lnSpc>
              <a:buFont typeface="Arial" panose="020B0604020202020204" pitchFamily="34" charset="0"/>
              <a:buChar char="•"/>
            </a:pPr>
            <a:r>
              <a:rPr lang="fr-FR" sz="2000" dirty="0"/>
              <a:t>Légers : si leur densité est comprise entre 2 et 3. Le métal de base est l’aluminium (σ = 2,7).</a:t>
            </a:r>
          </a:p>
          <a:p>
            <a:pPr marL="342900" lvl="0" indent="-342900">
              <a:lnSpc>
                <a:spcPct val="150000"/>
              </a:lnSpc>
              <a:buFont typeface="Arial" panose="020B0604020202020204" pitchFamily="34" charset="0"/>
              <a:buChar char="•"/>
            </a:pPr>
            <a:r>
              <a:rPr lang="fr-FR" sz="2000" dirty="0"/>
              <a:t>Semi-légers ; si leur densité est supérieure à 3. Le métal de base est le titane (σ = 4,51).</a:t>
            </a:r>
          </a:p>
        </p:txBody>
      </p:sp>
      <p:sp>
        <p:nvSpPr>
          <p:cNvPr id="4" name="Titre 1"/>
          <p:cNvSpPr txBox="1">
            <a:spLocks/>
          </p:cNvSpPr>
          <p:nvPr/>
        </p:nvSpPr>
        <p:spPr>
          <a:xfrm>
            <a:off x="902970" y="207928"/>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49023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47323" y="545618"/>
            <a:ext cx="6958314" cy="551498"/>
          </a:xfrm>
        </p:spPr>
        <p:txBody>
          <a:bodyPr>
            <a:noAutofit/>
          </a:bodyPr>
          <a:lstStyle/>
          <a:p>
            <a:pPr algn="ctr"/>
            <a:r>
              <a:rPr lang="fr-FR" sz="2400" dirty="0">
                <a:latin typeface="Arial" panose="020B0604020202020204" pitchFamily="34" charset="0"/>
                <a:cs typeface="Arial" panose="020B0604020202020204" pitchFamily="34" charset="0"/>
              </a:rPr>
              <a:t>Alliages </a:t>
            </a:r>
            <a:r>
              <a:rPr lang="fr-FR" sz="2400" dirty="0" smtClean="0">
                <a:latin typeface="Arial" panose="020B0604020202020204" pitchFamily="34" charset="0"/>
                <a:cs typeface="Arial" panose="020B0604020202020204" pitchFamily="34" charset="0"/>
              </a:rPr>
              <a:t>légers: </a:t>
            </a:r>
            <a:r>
              <a:rPr lang="fr-FR" sz="2400" dirty="0">
                <a:latin typeface="Arial" panose="020B0604020202020204" pitchFamily="34" charset="0"/>
                <a:ea typeface="Calibri" panose="020F0502020204030204" pitchFamily="34" charset="0"/>
                <a:cs typeface="Arial" panose="020B0604020202020204" pitchFamily="34" charset="0"/>
              </a:rPr>
              <a:t>Désignation </a:t>
            </a:r>
            <a:r>
              <a:rPr lang="fr-FR" sz="2400" dirty="0" smtClean="0">
                <a:latin typeface="Arial" panose="020B0604020202020204" pitchFamily="34" charset="0"/>
                <a:ea typeface="Calibri" panose="020F0502020204030204" pitchFamily="34" charset="0"/>
                <a:cs typeface="Arial" panose="020B0604020202020204" pitchFamily="34" charset="0"/>
              </a:rPr>
              <a:t>alphanumérique</a:t>
            </a:r>
            <a:endParaRPr lang="fr-FR" sz="2400" dirty="0">
              <a:latin typeface="Arial" panose="020B0604020202020204" pitchFamily="34" charset="0"/>
              <a:cs typeface="Arial" panose="020B0604020202020204" pitchFamily="34" charset="0"/>
            </a:endParaRPr>
          </a:p>
        </p:txBody>
      </p:sp>
      <p:sp>
        <p:nvSpPr>
          <p:cNvPr id="3" name="Rectangle 2"/>
          <p:cNvSpPr/>
          <p:nvPr/>
        </p:nvSpPr>
        <p:spPr>
          <a:xfrm>
            <a:off x="480060" y="1333095"/>
            <a:ext cx="1129284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La première lettre désigne le métal de base.</a:t>
            </a: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Les </a:t>
            </a:r>
            <a:r>
              <a:rPr lang="fr-FR" dirty="0">
                <a:latin typeface="Times New Roman" panose="02020603050405020304" pitchFamily="18" charset="0"/>
                <a:ea typeface="Calibri" panose="020F0502020204030204" pitchFamily="34" charset="0"/>
                <a:cs typeface="Arial" panose="020B0604020202020204" pitchFamily="34" charset="0"/>
              </a:rPr>
              <a:t>autres lettres désignent les métaux </a:t>
            </a:r>
            <a:r>
              <a:rPr lang="fr-FR" dirty="0" smtClean="0">
                <a:latin typeface="Times New Roman" panose="02020603050405020304" pitchFamily="18" charset="0"/>
                <a:ea typeface="Calibri" panose="020F0502020204030204" pitchFamily="34" charset="0"/>
                <a:cs typeface="Arial" panose="020B0604020202020204" pitchFamily="34" charset="0"/>
              </a:rPr>
              <a:t>d’alliage</a:t>
            </a: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Ils sont </a:t>
            </a:r>
            <a:r>
              <a:rPr lang="fr-FR" dirty="0">
                <a:latin typeface="Times New Roman" panose="02020603050405020304" pitchFamily="18" charset="0"/>
                <a:ea typeface="Calibri" panose="020F0502020204030204" pitchFamily="34" charset="0"/>
                <a:cs typeface="Arial" panose="020B0604020202020204" pitchFamily="34" charset="0"/>
              </a:rPr>
              <a:t>classées par ordre de teneurs décroissantes.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Ces </a:t>
            </a:r>
            <a:r>
              <a:rPr lang="fr-FR" dirty="0">
                <a:latin typeface="Times New Roman" panose="02020603050405020304" pitchFamily="18" charset="0"/>
                <a:ea typeface="Calibri" panose="020F0502020204030204" pitchFamily="34" charset="0"/>
                <a:cs typeface="Arial" panose="020B0604020202020204" pitchFamily="34" charset="0"/>
              </a:rPr>
              <a:t>lettres sont souvent suivies d’un chiffre représentatif de la teneur en pour cent</a:t>
            </a:r>
            <a:r>
              <a:rPr lang="fr-FR" dirty="0" smtClean="0">
                <a:latin typeface="Times New Roman" panose="02020603050405020304" pitchFamily="18" charset="0"/>
                <a:ea typeface="Calibri" panose="020F0502020204030204" pitchFamily="34" charset="0"/>
                <a:cs typeface="Arial" panose="020B0604020202020204" pitchFamily="34" charset="0"/>
              </a:rPr>
              <a:t>.</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5" name="Rectangle 4"/>
          <p:cNvSpPr/>
          <p:nvPr/>
        </p:nvSpPr>
        <p:spPr>
          <a:xfrm>
            <a:off x="480060" y="3677088"/>
            <a:ext cx="6096000" cy="21698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lnSpc>
                <a:spcPct val="150000"/>
              </a:lnSpc>
              <a:spcAft>
                <a:spcPts val="0"/>
              </a:spcAft>
            </a:pPr>
            <a:r>
              <a:rPr lang="fr-FR" b="1" dirty="0">
                <a:latin typeface="Times New Roman" panose="02020603050405020304" pitchFamily="18" charset="0"/>
                <a:ea typeface="Calibri" panose="020F0502020204030204" pitchFamily="34" charset="0"/>
                <a:cs typeface="Arial" panose="020B0604020202020204" pitchFamily="34" charset="0"/>
              </a:rPr>
              <a:t>Exemple :AG5M</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A = Aluminium (base)</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G = Magnésium (métal d’alliage)</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5= 5 % de Magnésium</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M = Manganèse (métal d’alliage en faible quantité</a:t>
            </a:r>
            <a:r>
              <a:rPr lang="fr-FR" dirty="0" smtClean="0">
                <a:latin typeface="Times New Roman" panose="02020603050405020304" pitchFamily="18" charset="0"/>
                <a:ea typeface="Calibri" panose="020F0502020204030204" pitchFamily="34" charset="0"/>
                <a:cs typeface="Arial" panose="020B0604020202020204" pitchFamily="34" charset="0"/>
              </a:rPr>
              <a:t>)</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7" name="Rectangle 6"/>
          <p:cNvSpPr/>
          <p:nvPr/>
        </p:nvSpPr>
        <p:spPr>
          <a:xfrm>
            <a:off x="6792686" y="3677088"/>
            <a:ext cx="49802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latin typeface="Times New Roman" panose="02020603050405020304" pitchFamily="18" charset="0"/>
                <a:ea typeface="Calibri" panose="020F0502020204030204" pitchFamily="34" charset="0"/>
                <a:cs typeface="Arial" panose="020B0604020202020204" pitchFamily="34" charset="0"/>
              </a:rPr>
              <a:t>Les lettres symboles des métaux couramment utilisés sont : </a:t>
            </a:r>
          </a:p>
          <a:p>
            <a:pPr algn="just">
              <a:lnSpc>
                <a:spcPct val="150000"/>
              </a:lnSpc>
              <a:spcAft>
                <a:spcPts val="0"/>
              </a:spcAft>
            </a:pPr>
            <a:r>
              <a:rPr lang="fr-FR" i="1" dirty="0" smtClean="0">
                <a:latin typeface="Times New Roman" panose="02020603050405020304" pitchFamily="18" charset="0"/>
                <a:ea typeface="Calibri" panose="020F0502020204030204" pitchFamily="34" charset="0"/>
                <a:cs typeface="Arial" panose="020B0604020202020204" pitchFamily="34" charset="0"/>
              </a:rPr>
              <a:t>A </a:t>
            </a:r>
            <a:r>
              <a:rPr lang="fr-FR" i="1" dirty="0">
                <a:latin typeface="Times New Roman" panose="02020603050405020304" pitchFamily="18" charset="0"/>
                <a:ea typeface="Calibri" panose="020F0502020204030204" pitchFamily="34" charset="0"/>
                <a:cs typeface="Arial" panose="020B0604020202020204" pitchFamily="34" charset="0"/>
              </a:rPr>
              <a:t>= Aluminium </a:t>
            </a:r>
            <a:r>
              <a:rPr lang="fr-FR" i="1" dirty="0" smtClean="0">
                <a:latin typeface="Times New Roman" panose="02020603050405020304" pitchFamily="18" charset="0"/>
                <a:ea typeface="Calibri" panose="020F0502020204030204" pitchFamily="34" charset="0"/>
                <a:cs typeface="Arial" panose="020B0604020202020204" pitchFamily="34" charset="0"/>
              </a:rPr>
              <a:t>	G </a:t>
            </a:r>
            <a:r>
              <a:rPr lang="fr-FR" i="1" dirty="0">
                <a:latin typeface="Times New Roman" panose="02020603050405020304" pitchFamily="18" charset="0"/>
                <a:ea typeface="Calibri" panose="020F0502020204030204" pitchFamily="34" charset="0"/>
                <a:cs typeface="Arial" panose="020B0604020202020204" pitchFamily="34" charset="0"/>
              </a:rPr>
              <a:t>= Magnésium </a:t>
            </a:r>
            <a:endParaRPr lang="fr-FR" i="1"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i="1" dirty="0" smtClean="0">
                <a:latin typeface="Times New Roman" panose="02020603050405020304" pitchFamily="18" charset="0"/>
                <a:ea typeface="Calibri" panose="020F0502020204030204" pitchFamily="34" charset="0"/>
                <a:cs typeface="Arial" panose="020B0604020202020204" pitchFamily="34" charset="0"/>
              </a:rPr>
              <a:t>M </a:t>
            </a:r>
            <a:r>
              <a:rPr lang="fr-FR" i="1" dirty="0">
                <a:latin typeface="Times New Roman" panose="02020603050405020304" pitchFamily="18" charset="0"/>
                <a:ea typeface="Calibri" panose="020F0502020204030204" pitchFamily="34" charset="0"/>
                <a:cs typeface="Arial" panose="020B0604020202020204" pitchFamily="34" charset="0"/>
              </a:rPr>
              <a:t>= </a:t>
            </a:r>
            <a:r>
              <a:rPr lang="fr-FR" i="1" dirty="0" smtClean="0">
                <a:latin typeface="Times New Roman" panose="02020603050405020304" pitchFamily="18" charset="0"/>
                <a:ea typeface="Calibri" panose="020F0502020204030204" pitchFamily="34" charset="0"/>
                <a:cs typeface="Arial" panose="020B0604020202020204" pitchFamily="34" charset="0"/>
              </a:rPr>
              <a:t>Manganèse	 </a:t>
            </a:r>
            <a:r>
              <a:rPr lang="fr-FR" i="1" dirty="0">
                <a:latin typeface="Times New Roman" panose="02020603050405020304" pitchFamily="18" charset="0"/>
                <a:ea typeface="Calibri" panose="020F0502020204030204" pitchFamily="34" charset="0"/>
                <a:cs typeface="Arial" panose="020B0604020202020204" pitchFamily="34" charset="0"/>
              </a:rPr>
              <a:t>N = Nickel </a:t>
            </a:r>
            <a:endParaRPr lang="fr-FR" i="1"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i="1" dirty="0" smtClean="0">
                <a:latin typeface="Times New Roman" panose="02020603050405020304" pitchFamily="18" charset="0"/>
                <a:ea typeface="Calibri" panose="020F0502020204030204" pitchFamily="34" charset="0"/>
                <a:cs typeface="Arial" panose="020B0604020202020204" pitchFamily="34" charset="0"/>
              </a:rPr>
              <a:t>S</a:t>
            </a:r>
            <a:r>
              <a:rPr lang="fr-FR" i="1" dirty="0">
                <a:latin typeface="Times New Roman" panose="02020603050405020304" pitchFamily="18" charset="0"/>
                <a:ea typeface="Calibri" panose="020F0502020204030204" pitchFamily="34" charset="0"/>
                <a:cs typeface="Arial" panose="020B0604020202020204" pitchFamily="34" charset="0"/>
              </a:rPr>
              <a:t>= Silicium </a:t>
            </a:r>
            <a:r>
              <a:rPr lang="fr-FR" i="1" dirty="0" smtClean="0">
                <a:latin typeface="Times New Roman" panose="02020603050405020304" pitchFamily="18" charset="0"/>
                <a:ea typeface="Calibri" panose="020F0502020204030204" pitchFamily="34" charset="0"/>
                <a:cs typeface="Arial" panose="020B0604020202020204" pitchFamily="34" charset="0"/>
              </a:rPr>
              <a:t>	T=Titane </a:t>
            </a:r>
          </a:p>
          <a:p>
            <a:pPr algn="just">
              <a:lnSpc>
                <a:spcPct val="150000"/>
              </a:lnSpc>
              <a:spcAft>
                <a:spcPts val="0"/>
              </a:spcAft>
            </a:pPr>
            <a:r>
              <a:rPr lang="fr-FR" i="1" dirty="0" smtClean="0">
                <a:latin typeface="Times New Roman" panose="02020603050405020304" pitchFamily="18" charset="0"/>
                <a:ea typeface="Calibri" panose="020F0502020204030204" pitchFamily="34" charset="0"/>
                <a:cs typeface="Arial" panose="020B0604020202020204" pitchFamily="34" charset="0"/>
              </a:rPr>
              <a:t>U</a:t>
            </a:r>
            <a:r>
              <a:rPr lang="fr-FR" i="1" dirty="0">
                <a:latin typeface="Times New Roman" panose="02020603050405020304" pitchFamily="18" charset="0"/>
                <a:ea typeface="Calibri" panose="020F0502020204030204" pitchFamily="34" charset="0"/>
                <a:cs typeface="Arial" panose="020B0604020202020204" pitchFamily="34" charset="0"/>
              </a:rPr>
              <a:t>= Cuivre </a:t>
            </a:r>
            <a:r>
              <a:rPr lang="fr-FR" i="1" dirty="0" smtClean="0">
                <a:latin typeface="Times New Roman" panose="02020603050405020304" pitchFamily="18" charset="0"/>
                <a:ea typeface="Calibri" panose="020F0502020204030204" pitchFamily="34" charset="0"/>
                <a:cs typeface="Arial" panose="020B0604020202020204" pitchFamily="34" charset="0"/>
              </a:rPr>
              <a:t>	Z=Zinc</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8" name="Titre 1"/>
          <p:cNvSpPr txBox="1">
            <a:spLocks/>
          </p:cNvSpPr>
          <p:nvPr/>
        </p:nvSpPr>
        <p:spPr>
          <a:xfrm>
            <a:off x="868680" y="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4907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62708" y="4361832"/>
            <a:ext cx="7649307"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Un nombre de 4 chiffres, dont le premier indique le métal d’alliage principal, ou série</a:t>
            </a:r>
            <a:r>
              <a:rPr lang="fr-FR" dirty="0" smtClean="0">
                <a:latin typeface="Times New Roman" panose="02020603050405020304" pitchFamily="18" charset="0"/>
                <a:ea typeface="Calibri" panose="020F0502020204030204" pitchFamily="34" charset="0"/>
                <a:cs typeface="Arial" panose="020B0604020202020204" pitchFamily="34" charset="0"/>
              </a:rPr>
              <a:t>.</a:t>
            </a:r>
          </a:p>
          <a:p>
            <a:pPr algn="just">
              <a:lnSpc>
                <a:spcPct val="150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Exemple </a:t>
            </a:r>
            <a:r>
              <a:rPr lang="fr-FR" dirty="0">
                <a:latin typeface="Times New Roman" panose="02020603050405020304" pitchFamily="18" charset="0"/>
                <a:ea typeface="Calibri" panose="020F0502020204030204" pitchFamily="34" charset="0"/>
                <a:cs typeface="Arial" panose="020B0604020202020204" pitchFamily="34" charset="0"/>
              </a:rPr>
              <a:t>: AG5M =&gt; 5056 série </a:t>
            </a:r>
            <a:r>
              <a:rPr lang="fr-FR" dirty="0" smtClean="0">
                <a:latin typeface="Times New Roman" panose="02020603050405020304" pitchFamily="18" charset="0"/>
                <a:ea typeface="Calibri" panose="020F0502020204030204" pitchFamily="34" charset="0"/>
                <a:cs typeface="Arial" panose="020B0604020202020204" pitchFamily="34" charset="0"/>
              </a:rPr>
              <a:t>5000. </a:t>
            </a:r>
          </a:p>
        </p:txBody>
      </p:sp>
      <p:sp>
        <p:nvSpPr>
          <p:cNvPr id="10" name="Rectangle 9"/>
          <p:cNvSpPr/>
          <p:nvPr/>
        </p:nvSpPr>
        <p:spPr>
          <a:xfrm>
            <a:off x="562708" y="1294600"/>
            <a:ext cx="7649307"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L’aluminium (</a:t>
            </a:r>
            <a:r>
              <a:rPr lang="fr-FR" dirty="0" smtClean="0">
                <a:latin typeface="Times New Roman" panose="02020603050405020304" pitchFamily="18" charset="0"/>
                <a:ea typeface="Calibri" panose="020F0502020204030204" pitchFamily="34" charset="0"/>
                <a:cs typeface="Times New Roman" panose="02020603050405020304" pitchFamily="18" charset="0"/>
              </a:rPr>
              <a:t>σ</a:t>
            </a:r>
            <a:r>
              <a:rPr lang="fr-FR" dirty="0" smtClean="0">
                <a:latin typeface="Times New Roman" panose="02020603050405020304" pitchFamily="18" charset="0"/>
                <a:ea typeface="Calibri" panose="020F0502020204030204" pitchFamily="34" charset="0"/>
                <a:cs typeface="Arial" panose="020B0604020202020204" pitchFamily="34" charset="0"/>
              </a:rPr>
              <a:t> = 2,7) n’est pas utilisé à l’état pur, dans la construction aéronautique à cause de ses caractéristiques mécaniques trop faibles.</a:t>
            </a: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 On l’utilise sous forme de placage pour la protection contre la corrosion, de certaines tôles d’alliages légers.</a:t>
            </a: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 Au contact de l’air, l’aluminium pur s’auto-protège par oxydation en créant un film d’alumine qui limite les risques de corrosion.</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3" name="Titre 1"/>
          <p:cNvSpPr>
            <a:spLocks noGrp="1"/>
          </p:cNvSpPr>
          <p:nvPr>
            <p:ph type="title"/>
          </p:nvPr>
        </p:nvSpPr>
        <p:spPr>
          <a:xfrm>
            <a:off x="3103108" y="525864"/>
            <a:ext cx="6188149" cy="551498"/>
          </a:xfrm>
        </p:spPr>
        <p:txBody>
          <a:bodyPr>
            <a:noAutofit/>
          </a:bodyPr>
          <a:lstStyle/>
          <a:p>
            <a:pPr algn="ctr"/>
            <a:r>
              <a:rPr lang="fr-FR" sz="2400" dirty="0">
                <a:latin typeface="Arial" panose="020B0604020202020204" pitchFamily="34" charset="0"/>
                <a:cs typeface="Arial" panose="020B0604020202020204" pitchFamily="34" charset="0"/>
              </a:rPr>
              <a:t>Alliages </a:t>
            </a:r>
            <a:r>
              <a:rPr lang="fr-FR" sz="2400" dirty="0" smtClean="0">
                <a:latin typeface="Arial" panose="020B0604020202020204" pitchFamily="34" charset="0"/>
                <a:cs typeface="Arial" panose="020B0604020202020204" pitchFamily="34" charset="0"/>
              </a:rPr>
              <a:t>légers: </a:t>
            </a:r>
            <a:r>
              <a:rPr lang="fr-FR" sz="2400" dirty="0">
                <a:latin typeface="Arial" panose="020B0604020202020204" pitchFamily="34" charset="0"/>
                <a:ea typeface="Calibri" panose="020F0502020204030204" pitchFamily="34" charset="0"/>
                <a:cs typeface="Arial" panose="020B0604020202020204" pitchFamily="34" charset="0"/>
              </a:rPr>
              <a:t>Désignation </a:t>
            </a:r>
            <a:r>
              <a:rPr lang="fr-FR" sz="2400" dirty="0" smtClean="0">
                <a:latin typeface="Arial" panose="020B0604020202020204" pitchFamily="34" charset="0"/>
                <a:ea typeface="Calibri" panose="020F0502020204030204" pitchFamily="34" charset="0"/>
                <a:cs typeface="Arial" panose="020B0604020202020204" pitchFamily="34" charset="0"/>
              </a:rPr>
              <a:t>Numérique</a:t>
            </a:r>
            <a:endParaRPr lang="fr-FR" sz="2400" dirty="0">
              <a:latin typeface="Arial" panose="020B0604020202020204" pitchFamily="34" charset="0"/>
              <a:cs typeface="Arial" panose="020B0604020202020204" pitchFamily="34" charset="0"/>
            </a:endParaRPr>
          </a:p>
        </p:txBody>
      </p:sp>
      <p:sp>
        <p:nvSpPr>
          <p:cNvPr id="14" name="Titre 1"/>
          <p:cNvSpPr txBox="1">
            <a:spLocks/>
          </p:cNvSpPr>
          <p:nvPr/>
        </p:nvSpPr>
        <p:spPr>
          <a:xfrm>
            <a:off x="939383" y="1279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11" name="Picture 10"/>
          <p:cNvPicPr/>
          <p:nvPr/>
        </p:nvPicPr>
        <p:blipFill rotWithShape="1">
          <a:blip r:embed="rId2"/>
          <a:srcRect l="24170" t="42886" r="60845" b="24188"/>
          <a:stretch/>
        </p:blipFill>
        <p:spPr bwMode="auto">
          <a:xfrm>
            <a:off x="8352693" y="1077361"/>
            <a:ext cx="3645877" cy="4801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7680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6227" t="29572" r="18479" b="17871"/>
          <a:stretch/>
        </p:blipFill>
        <p:spPr>
          <a:xfrm>
            <a:off x="1197427" y="1392651"/>
            <a:ext cx="10001923" cy="4833978"/>
          </a:xfrm>
          <a:prstGeom prst="rect">
            <a:avLst/>
          </a:prstGeom>
        </p:spPr>
      </p:pic>
      <p:sp>
        <p:nvSpPr>
          <p:cNvPr id="6" name="Titre 1"/>
          <p:cNvSpPr>
            <a:spLocks noGrp="1"/>
          </p:cNvSpPr>
          <p:nvPr>
            <p:ph type="title"/>
          </p:nvPr>
        </p:nvSpPr>
        <p:spPr>
          <a:xfrm>
            <a:off x="3460010" y="666316"/>
            <a:ext cx="5854110" cy="551498"/>
          </a:xfrm>
        </p:spPr>
        <p:txBody>
          <a:bodyPr>
            <a:noAutofit/>
          </a:bodyPr>
          <a:lstStyle/>
          <a:p>
            <a:pPr algn="ctr"/>
            <a:r>
              <a:rPr lang="fr-FR" sz="2400" dirty="0">
                <a:latin typeface="Arial" panose="020B0604020202020204" pitchFamily="34" charset="0"/>
                <a:cs typeface="Arial" panose="020B0604020202020204" pitchFamily="34" charset="0"/>
              </a:rPr>
              <a:t>Alliages </a:t>
            </a:r>
            <a:r>
              <a:rPr lang="fr-FR" sz="2400" dirty="0" smtClean="0">
                <a:latin typeface="Arial" panose="020B0604020202020204" pitchFamily="34" charset="0"/>
                <a:cs typeface="Arial" panose="020B0604020202020204" pitchFamily="34" charset="0"/>
              </a:rPr>
              <a:t>légers: </a:t>
            </a:r>
            <a:r>
              <a:rPr lang="fr-FR" sz="2400" dirty="0" smtClean="0">
                <a:latin typeface="Arial" panose="020B0604020202020204" pitchFamily="34" charset="0"/>
                <a:ea typeface="Calibri" panose="020F0502020204030204" pitchFamily="34" charset="0"/>
                <a:cs typeface="Arial" panose="020B0604020202020204" pitchFamily="34" charset="0"/>
              </a:rPr>
              <a:t>Désignation Numérique</a:t>
            </a:r>
            <a:endParaRPr lang="fr-FR" sz="2400" dirty="0">
              <a:latin typeface="Arial" panose="020B0604020202020204" pitchFamily="34" charset="0"/>
              <a:cs typeface="Arial" panose="020B0604020202020204" pitchFamily="34" charset="0"/>
            </a:endParaRPr>
          </a:p>
        </p:txBody>
      </p:sp>
      <p:sp>
        <p:nvSpPr>
          <p:cNvPr id="7" name="Titre 1"/>
          <p:cNvSpPr txBox="1">
            <a:spLocks/>
          </p:cNvSpPr>
          <p:nvPr/>
        </p:nvSpPr>
        <p:spPr>
          <a:xfrm>
            <a:off x="940588" y="9527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9267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5428" y="603024"/>
            <a:ext cx="7781144" cy="639216"/>
          </a:xfrm>
        </p:spPr>
        <p:txBody>
          <a:bodyPr>
            <a:normAutofit/>
          </a:bodyPr>
          <a:lstStyle/>
          <a:p>
            <a:pPr algn="ctr"/>
            <a:r>
              <a:rPr lang="fr-FR" sz="2400" dirty="0">
                <a:latin typeface="Arial" panose="020B0604020202020204" pitchFamily="34" charset="0"/>
                <a:cs typeface="Arial" panose="020B0604020202020204" pitchFamily="34" charset="0"/>
              </a:rPr>
              <a:t>Les Alliages légers non </a:t>
            </a:r>
            <a:r>
              <a:rPr lang="fr-FR" sz="2400" dirty="0" smtClean="0">
                <a:latin typeface="Arial" panose="020B0604020202020204" pitchFamily="34" charset="0"/>
                <a:cs typeface="Arial" panose="020B0604020202020204" pitchFamily="34" charset="0"/>
              </a:rPr>
              <a:t>trempant</a:t>
            </a:r>
            <a:endParaRPr lang="fr-FR" sz="2400" dirty="0">
              <a:latin typeface="Arial" panose="020B0604020202020204" pitchFamily="34" charset="0"/>
              <a:cs typeface="Arial" panose="020B0604020202020204" pitchFamily="34" charset="0"/>
            </a:endParaRPr>
          </a:p>
        </p:txBody>
      </p:sp>
      <p:sp>
        <p:nvSpPr>
          <p:cNvPr id="5" name="Rectangle 4"/>
          <p:cNvSpPr/>
          <p:nvPr/>
        </p:nvSpPr>
        <p:spPr>
          <a:xfrm>
            <a:off x="334109" y="1703621"/>
            <a:ext cx="11588260"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Egalement nommés alliages sans traitement thermique, ou encore, alliages sans durcissement structural. </a:t>
            </a:r>
            <a:endParaRPr lang="fr-FR"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sont des alliages sur lesquels les traitements thermiques et, notamment la trempe, n’améliorent pas les caractéristiques mécaniques</a:t>
            </a:r>
            <a:r>
              <a:rPr lang="fr-FR" dirty="0" smtClean="0">
                <a:latin typeface="Arial" panose="020B0604020202020204" pitchFamily="34" charset="0"/>
                <a:cs typeface="Arial" panose="020B0604020202020204" pitchFamily="34" charset="0"/>
              </a:rPr>
              <a:t>.</a:t>
            </a:r>
          </a:p>
          <a:p>
            <a:pPr>
              <a:lnSpc>
                <a:spcPct val="200000"/>
              </a:lnSpc>
            </a:pPr>
            <a:endParaRPr lang="fr-FR" dirty="0">
              <a:latin typeface="Arial" panose="020B0604020202020204" pitchFamily="34" charset="0"/>
              <a:cs typeface="Arial" panose="020B0604020202020204" pitchFamily="34" charset="0"/>
            </a:endParaRPr>
          </a:p>
          <a:p>
            <a:pPr marL="457200" indent="-457200">
              <a:lnSpc>
                <a:spcPct val="200000"/>
              </a:lnSpc>
              <a:buFont typeface="+mj-lt"/>
              <a:buAutoNum type="arabicPeriod"/>
            </a:pPr>
            <a:r>
              <a:rPr lang="fr-FR" b="1" dirty="0" smtClean="0">
                <a:latin typeface="Arial" panose="020B0604020202020204" pitchFamily="34" charset="0"/>
                <a:cs typeface="Arial" panose="020B0604020202020204" pitchFamily="34" charset="0"/>
              </a:rPr>
              <a:t>Alliages </a:t>
            </a:r>
            <a:r>
              <a:rPr lang="fr-FR" b="1" dirty="0">
                <a:latin typeface="Arial" panose="020B0604020202020204" pitchFamily="34" charset="0"/>
                <a:cs typeface="Arial" panose="020B0604020202020204" pitchFamily="34" charset="0"/>
              </a:rPr>
              <a:t>aluminium – magnésium</a:t>
            </a:r>
          </a:p>
          <a:p>
            <a:pPr marL="457200" indent="-457200">
              <a:lnSpc>
                <a:spcPct val="200000"/>
              </a:lnSpc>
              <a:buFont typeface="+mj-lt"/>
              <a:buAutoNum type="arabicPeriod"/>
            </a:pPr>
            <a:r>
              <a:rPr lang="fr-FR" b="1" dirty="0">
                <a:latin typeface="Arial" panose="020B0604020202020204" pitchFamily="34" charset="0"/>
                <a:cs typeface="Arial" panose="020B0604020202020204" pitchFamily="34" charset="0"/>
              </a:rPr>
              <a:t>Alliages aluminium - </a:t>
            </a:r>
            <a:r>
              <a:rPr lang="fr-FR" b="1" dirty="0" smtClean="0">
                <a:latin typeface="Arial" panose="020B0604020202020204" pitchFamily="34" charset="0"/>
                <a:cs typeface="Arial" panose="020B0604020202020204" pitchFamily="34" charset="0"/>
              </a:rPr>
              <a:t>silicium</a:t>
            </a:r>
            <a:endParaRPr lang="fr-FR" dirty="0">
              <a:solidFill>
                <a:schemeClr val="dk1"/>
              </a:solidFill>
              <a:latin typeface="Arial" panose="020B0604020202020204" pitchFamily="34" charset="0"/>
              <a:cs typeface="Arial" panose="020B0604020202020204" pitchFamily="34" charset="0"/>
            </a:endParaRPr>
          </a:p>
        </p:txBody>
      </p:sp>
      <p:sp>
        <p:nvSpPr>
          <p:cNvPr id="8"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6285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305088" y="409056"/>
            <a:ext cx="9909544" cy="639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Alliages légers non trempant: </a:t>
            </a:r>
            <a:r>
              <a:rPr lang="fr-FR" sz="2400" dirty="0">
                <a:latin typeface="Arial" panose="020B0604020202020204" pitchFamily="34" charset="0"/>
                <a:cs typeface="Arial" panose="020B0604020202020204" pitchFamily="34" charset="0"/>
              </a:rPr>
              <a:t>Alliages aluminium - magnésium</a:t>
            </a:r>
          </a:p>
        </p:txBody>
      </p:sp>
      <p:sp>
        <p:nvSpPr>
          <p:cNvPr id="10" name="ZoneTexte 9"/>
          <p:cNvSpPr txBox="1"/>
          <p:nvPr/>
        </p:nvSpPr>
        <p:spPr>
          <a:xfrm>
            <a:off x="443951" y="2486549"/>
            <a:ext cx="7530816" cy="13665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nSpc>
                <a:spcPct val="115000"/>
              </a:lnSpc>
            </a:pPr>
            <a:r>
              <a:rPr lang="fr-FR" dirty="0"/>
              <a:t>Caractéristiques</a:t>
            </a:r>
            <a:endParaRPr lang="fr-FR" dirty="0" smtClean="0"/>
          </a:p>
          <a:p>
            <a:pPr marL="342900" lvl="0" indent="-342900">
              <a:lnSpc>
                <a:spcPct val="115000"/>
              </a:lnSpc>
              <a:buFont typeface="Times New Roman" panose="02020603050405020304" pitchFamily="18" charset="0"/>
              <a:buChar char="-"/>
            </a:pPr>
            <a:r>
              <a:rPr lang="fr-FR" dirty="0" smtClean="0"/>
              <a:t>facilités </a:t>
            </a:r>
            <a:r>
              <a:rPr lang="fr-FR" dirty="0"/>
              <a:t>de </a:t>
            </a:r>
            <a:r>
              <a:rPr lang="fr-FR" dirty="0" err="1"/>
              <a:t>chaudronnage</a:t>
            </a:r>
            <a:r>
              <a:rPr lang="fr-FR" dirty="0"/>
              <a:t> (malléables) ;</a:t>
            </a:r>
          </a:p>
          <a:p>
            <a:pPr marL="342900" lvl="0" indent="-342900">
              <a:lnSpc>
                <a:spcPct val="115000"/>
              </a:lnSpc>
              <a:buFont typeface="Times New Roman" panose="02020603050405020304" pitchFamily="18" charset="0"/>
              <a:buChar char="-"/>
            </a:pPr>
            <a:r>
              <a:rPr lang="fr-FR" dirty="0"/>
              <a:t>se soudent </a:t>
            </a:r>
            <a:r>
              <a:rPr lang="fr-FR" dirty="0" smtClean="0"/>
              <a:t>bien;</a:t>
            </a:r>
            <a:endParaRPr lang="fr-FR" dirty="0"/>
          </a:p>
          <a:p>
            <a:pPr marL="342900" lvl="0" indent="-342900">
              <a:lnSpc>
                <a:spcPct val="115000"/>
              </a:lnSpc>
              <a:buFont typeface="Times New Roman" panose="02020603050405020304" pitchFamily="18" charset="0"/>
              <a:buChar char="-"/>
            </a:pPr>
            <a:r>
              <a:rPr lang="fr-FR" dirty="0"/>
              <a:t>excellente tenue à la corrosion chimique</a:t>
            </a:r>
            <a:r>
              <a:rPr lang="fr-FR" dirty="0" smtClean="0"/>
              <a:t>.</a:t>
            </a:r>
            <a:endParaRPr lang="fr-FR" dirty="0"/>
          </a:p>
        </p:txBody>
      </p:sp>
      <p:sp>
        <p:nvSpPr>
          <p:cNvPr id="11" name="ZoneTexte 10"/>
          <p:cNvSpPr txBox="1"/>
          <p:nvPr/>
        </p:nvSpPr>
        <p:spPr>
          <a:xfrm>
            <a:off x="443951" y="4246245"/>
            <a:ext cx="7530816" cy="16850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gn="just">
              <a:lnSpc>
                <a:spcPct val="115000"/>
              </a:lnSpc>
              <a:spcAft>
                <a:spcPts val="0"/>
              </a:spcAft>
            </a:pPr>
            <a:r>
              <a:rPr lang="fr-FR" dirty="0" smtClean="0"/>
              <a:t>Application</a:t>
            </a:r>
          </a:p>
          <a:p>
            <a:pPr marL="342900" lvl="0" indent="-342900" algn="just">
              <a:lnSpc>
                <a:spcPct val="115000"/>
              </a:lnSpc>
              <a:spcAft>
                <a:spcPts val="0"/>
              </a:spcAft>
              <a:buFont typeface="Times New Roman" panose="02020603050405020304" pitchFamily="18" charset="0"/>
              <a:buChar char="-"/>
            </a:pPr>
            <a:r>
              <a:rPr lang="fr-FR" dirty="0" smtClean="0"/>
              <a:t>tuyauteries</a:t>
            </a:r>
            <a:r>
              <a:rPr lang="fr-FR" dirty="0"/>
              <a:t>, raccords hydrauliques eau et carburants B.P. et M.P. </a:t>
            </a:r>
          </a:p>
          <a:p>
            <a:pPr lvl="0" algn="just">
              <a:lnSpc>
                <a:spcPct val="115000"/>
              </a:lnSpc>
            </a:pPr>
            <a:r>
              <a:rPr lang="fr-FR" dirty="0"/>
              <a:t>(pour les circuits HP et zones à risques, on utilise le titane ou F acier inox ;</a:t>
            </a:r>
          </a:p>
          <a:p>
            <a:pPr marL="342900" lvl="0" indent="-342900" algn="just">
              <a:lnSpc>
                <a:spcPct val="115000"/>
              </a:lnSpc>
              <a:spcAft>
                <a:spcPts val="0"/>
              </a:spcAft>
              <a:buFont typeface="Times New Roman" panose="02020603050405020304" pitchFamily="18" charset="0"/>
              <a:buChar char="-"/>
            </a:pPr>
            <a:r>
              <a:rPr lang="fr-FR" dirty="0"/>
              <a:t>tuyauteries conditionnement d’air ;</a:t>
            </a:r>
          </a:p>
          <a:p>
            <a:pPr marL="342900" lvl="0" indent="-342900" algn="just">
              <a:lnSpc>
                <a:spcPct val="115000"/>
              </a:lnSpc>
              <a:spcAft>
                <a:spcPts val="0"/>
              </a:spcAft>
              <a:buFont typeface="Times New Roman" panose="02020603050405020304" pitchFamily="18" charset="0"/>
              <a:buChar char="-"/>
            </a:pPr>
            <a:r>
              <a:rPr lang="fr-FR" dirty="0"/>
              <a:t>tôles et carénages emboutis</a:t>
            </a:r>
            <a:r>
              <a:rPr lang="fr-FR" dirty="0" smtClean="0"/>
              <a:t>.</a:t>
            </a:r>
            <a:endParaRPr lang="fr-FR" dirty="0"/>
          </a:p>
        </p:txBody>
      </p:sp>
      <p:sp>
        <p:nvSpPr>
          <p:cNvPr id="12" name="Rectangle 11"/>
          <p:cNvSpPr/>
          <p:nvPr/>
        </p:nvSpPr>
        <p:spPr>
          <a:xfrm>
            <a:off x="443951" y="1199611"/>
            <a:ext cx="753081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Dosage de G entre 3 et 5 %. </a:t>
            </a:r>
            <a:endParaRPr lang="fr-FR" dirty="0" smtClean="0"/>
          </a:p>
          <a:p>
            <a:r>
              <a:rPr lang="fr-FR" dirty="0" smtClean="0"/>
              <a:t>Exemples</a:t>
            </a:r>
            <a:r>
              <a:rPr lang="fr-FR" dirty="0"/>
              <a:t>: </a:t>
            </a:r>
            <a:endParaRPr lang="fr-FR" dirty="0" smtClean="0"/>
          </a:p>
          <a:p>
            <a:r>
              <a:rPr lang="fr-FR" dirty="0" smtClean="0"/>
              <a:t>Série5000: AG3 </a:t>
            </a:r>
            <a:r>
              <a:rPr lang="fr-FR" dirty="0"/>
              <a:t>(5052</a:t>
            </a:r>
            <a:r>
              <a:rPr lang="fr-FR" dirty="0" smtClean="0"/>
              <a:t>), </a:t>
            </a:r>
            <a:r>
              <a:rPr lang="fr-FR" dirty="0"/>
              <a:t>AG5M (5056)</a:t>
            </a:r>
          </a:p>
          <a:p>
            <a:r>
              <a:rPr lang="fr-FR" dirty="0"/>
              <a:t>Ils sont plus connus sous les noms de </a:t>
            </a:r>
            <a:r>
              <a:rPr lang="fr-FR" dirty="0" err="1"/>
              <a:t>Duralinox</a:t>
            </a:r>
            <a:r>
              <a:rPr lang="fr-FR" dirty="0"/>
              <a:t> ou Alumag</a:t>
            </a:r>
          </a:p>
        </p:txBody>
      </p:sp>
      <p:pic>
        <p:nvPicPr>
          <p:cNvPr id="5122" name="Picture 2" descr="http://fr.wfmagnesium.com/Content/upload/2017272090/201708141608319396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004" y="1080445"/>
            <a:ext cx="2372390" cy="153966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004" y="2652281"/>
            <a:ext cx="2372390" cy="1599619"/>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3004" y="4436227"/>
            <a:ext cx="2372390" cy="1495095"/>
          </a:xfrm>
          <a:prstGeom prst="rect">
            <a:avLst/>
          </a:prstGeom>
        </p:spPr>
      </p:pic>
      <p:sp>
        <p:nvSpPr>
          <p:cNvPr id="13" name="Titre 1"/>
          <p:cNvSpPr txBox="1">
            <a:spLocks/>
          </p:cNvSpPr>
          <p:nvPr/>
        </p:nvSpPr>
        <p:spPr>
          <a:xfrm>
            <a:off x="1002060" y="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800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5900" y="613983"/>
            <a:ext cx="9078686" cy="504305"/>
          </a:xfrm>
        </p:spPr>
        <p:txBody>
          <a:bodyPr>
            <a:noAutofit/>
          </a:bodyPr>
          <a:lstStyle/>
          <a:p>
            <a:pPr lvl="2" algn="ctr"/>
            <a:r>
              <a:rPr lang="fr-FR" sz="2400" dirty="0" smtClean="0">
                <a:latin typeface="Arial" panose="020B0604020202020204" pitchFamily="34" charset="0"/>
                <a:cs typeface="Arial" panose="020B0604020202020204" pitchFamily="34" charset="0"/>
              </a:rPr>
              <a:t>Les </a:t>
            </a:r>
            <a:r>
              <a:rPr lang="fr-FR" sz="2400" dirty="0">
                <a:latin typeface="Arial" panose="020B0604020202020204" pitchFamily="34" charset="0"/>
                <a:cs typeface="Arial" panose="020B0604020202020204" pitchFamily="34" charset="0"/>
              </a:rPr>
              <a:t>Alliages</a:t>
            </a:r>
            <a:r>
              <a:rPr lang="fr-FR" sz="2400" dirty="0" smtClean="0">
                <a:latin typeface="Arial" panose="020B0604020202020204" pitchFamily="34" charset="0"/>
                <a:cs typeface="Arial" panose="020B0604020202020204" pitchFamily="34" charset="0"/>
              </a:rPr>
              <a:t> légers non trempant: </a:t>
            </a:r>
            <a:r>
              <a:rPr lang="fr-FR" sz="2400" kern="1200" dirty="0" smtClean="0">
                <a:solidFill>
                  <a:schemeClr val="tx1"/>
                </a:solidFill>
                <a:latin typeface="Arial" panose="020B0604020202020204" pitchFamily="34" charset="0"/>
                <a:cs typeface="Arial" panose="020B0604020202020204" pitchFamily="34" charset="0"/>
              </a:rPr>
              <a:t>Alliages </a:t>
            </a:r>
            <a:r>
              <a:rPr lang="fr-FR" sz="2400" kern="1200" dirty="0">
                <a:solidFill>
                  <a:schemeClr val="tx1"/>
                </a:solidFill>
                <a:latin typeface="Arial" panose="020B0604020202020204" pitchFamily="34" charset="0"/>
                <a:cs typeface="Arial" panose="020B0604020202020204" pitchFamily="34" charset="0"/>
              </a:rPr>
              <a:t>aluminium - silicium</a:t>
            </a:r>
          </a:p>
        </p:txBody>
      </p:sp>
      <p:sp>
        <p:nvSpPr>
          <p:cNvPr id="10" name="ZoneTexte 9"/>
          <p:cNvSpPr txBox="1"/>
          <p:nvPr/>
        </p:nvSpPr>
        <p:spPr>
          <a:xfrm>
            <a:off x="443951" y="3080847"/>
            <a:ext cx="7530816" cy="15188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nSpc>
                <a:spcPct val="115000"/>
              </a:lnSpc>
            </a:pPr>
            <a:r>
              <a:rPr lang="fr-FR" dirty="0"/>
              <a:t>Caractéristiques</a:t>
            </a:r>
            <a:endParaRPr lang="fr-FR" dirty="0" smtClean="0"/>
          </a:p>
          <a:p>
            <a:pPr marL="285750" lvl="0" indent="-285750">
              <a:buFont typeface="Arial" panose="020B0604020202020204" pitchFamily="34" charset="0"/>
              <a:buChar char="•"/>
            </a:pPr>
            <a:r>
              <a:rPr lang="fr-FR" dirty="0"/>
              <a:t>bonne coulabilité (fonderie) ;</a:t>
            </a:r>
          </a:p>
          <a:p>
            <a:pPr marL="285750" lvl="0" indent="-285750">
              <a:buFont typeface="Arial" panose="020B0604020202020204" pitchFamily="34" charset="0"/>
              <a:buChar char="•"/>
            </a:pPr>
            <a:r>
              <a:rPr lang="fr-FR" dirty="0"/>
              <a:t>bonne résistance à la corrosion ;</a:t>
            </a:r>
          </a:p>
          <a:p>
            <a:pPr marL="285750" lvl="0" indent="-285750">
              <a:buFont typeface="Arial" panose="020B0604020202020204" pitchFamily="34" charset="0"/>
              <a:buChar char="•"/>
            </a:pPr>
            <a:r>
              <a:rPr lang="fr-FR" dirty="0"/>
              <a:t>faible coefficient de dilatation (jeux) ;</a:t>
            </a:r>
          </a:p>
          <a:p>
            <a:pPr marL="285750" lvl="0" indent="-285750">
              <a:buFont typeface="Arial" panose="020B0604020202020204" pitchFamily="34" charset="0"/>
              <a:buChar char="•"/>
            </a:pPr>
            <a:r>
              <a:rPr lang="fr-FR" dirty="0"/>
              <a:t>bonnes caractéristiques de frottement (usure</a:t>
            </a:r>
            <a:r>
              <a:rPr lang="fr-FR" dirty="0" smtClean="0"/>
              <a:t>).</a:t>
            </a:r>
            <a:endParaRPr lang="fr-FR" dirty="0"/>
          </a:p>
        </p:txBody>
      </p:sp>
      <p:sp>
        <p:nvSpPr>
          <p:cNvPr id="11" name="ZoneTexte 10"/>
          <p:cNvSpPr txBox="1"/>
          <p:nvPr/>
        </p:nvSpPr>
        <p:spPr>
          <a:xfrm>
            <a:off x="443951" y="4793837"/>
            <a:ext cx="7530816" cy="9648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gn="just">
              <a:lnSpc>
                <a:spcPct val="115000"/>
              </a:lnSpc>
              <a:spcAft>
                <a:spcPts val="0"/>
              </a:spcAft>
            </a:pPr>
            <a:r>
              <a:rPr lang="fr-FR" dirty="0" smtClean="0"/>
              <a:t>Application</a:t>
            </a:r>
          </a:p>
          <a:p>
            <a:pPr marL="285750" lvl="0" indent="-285750">
              <a:buFont typeface="Arial" panose="020B0604020202020204" pitchFamily="34" charset="0"/>
              <a:buChar char="•"/>
            </a:pPr>
            <a:r>
              <a:rPr lang="fr-FR" dirty="0"/>
              <a:t>carters GMP et GTR ;</a:t>
            </a:r>
          </a:p>
          <a:p>
            <a:pPr marL="285750" lvl="0" indent="-285750">
              <a:buFont typeface="Arial" panose="020B0604020202020204" pitchFamily="34" charset="0"/>
              <a:buChar char="•"/>
            </a:pPr>
            <a:r>
              <a:rPr lang="fr-FR" dirty="0"/>
              <a:t>pistons</a:t>
            </a:r>
            <a:r>
              <a:rPr lang="fr-FR" dirty="0" smtClean="0"/>
              <a:t>.</a:t>
            </a:r>
            <a:endParaRPr lang="fr-FR" dirty="0"/>
          </a:p>
        </p:txBody>
      </p:sp>
      <p:sp>
        <p:nvSpPr>
          <p:cNvPr id="12" name="Rectangle 11"/>
          <p:cNvSpPr/>
          <p:nvPr/>
        </p:nvSpPr>
        <p:spPr>
          <a:xfrm>
            <a:off x="443951" y="1403714"/>
            <a:ext cx="7530816"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Dosage de S entre 7 et 22 % suivant les caractéristiques recherchées. </a:t>
            </a:r>
            <a:r>
              <a:rPr lang="fr-FR" dirty="0" smtClean="0"/>
              <a:t>Exemples</a:t>
            </a:r>
            <a:r>
              <a:rPr lang="fr-FR" dirty="0"/>
              <a:t>: </a:t>
            </a:r>
            <a:endParaRPr lang="fr-FR" dirty="0" smtClean="0"/>
          </a:p>
          <a:p>
            <a:pPr>
              <a:lnSpc>
                <a:spcPct val="150000"/>
              </a:lnSpc>
            </a:pPr>
            <a:r>
              <a:rPr lang="fr-FR" dirty="0"/>
              <a:t>série </a:t>
            </a:r>
            <a:r>
              <a:rPr lang="fr-FR" dirty="0" smtClean="0"/>
              <a:t>4000: AS13</a:t>
            </a:r>
            <a:r>
              <a:rPr lang="fr-FR" dirty="0"/>
              <a:t>, </a:t>
            </a:r>
            <a:r>
              <a:rPr lang="fr-FR" dirty="0" smtClean="0"/>
              <a:t>AS22). </a:t>
            </a:r>
          </a:p>
          <a:p>
            <a:pPr>
              <a:lnSpc>
                <a:spcPct val="150000"/>
              </a:lnSpc>
            </a:pPr>
            <a:r>
              <a:rPr lang="fr-FR" dirty="0" smtClean="0"/>
              <a:t>Ils </a:t>
            </a:r>
            <a:r>
              <a:rPr lang="fr-FR" dirty="0"/>
              <a:t>sont connus sous le nom d’Alpax.</a:t>
            </a:r>
          </a:p>
        </p:txBody>
      </p:sp>
      <p:pic>
        <p:nvPicPr>
          <p:cNvPr id="8194" name="Picture 2" descr="Mot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156" y="1328920"/>
            <a:ext cx="3128465" cy="23433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cevez des devis pour le remplacement des pistons moteu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9156" y="3719640"/>
            <a:ext cx="3128465" cy="2346349"/>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txBox="1">
            <a:spLocks/>
          </p:cNvSpPr>
          <p:nvPr/>
        </p:nvSpPr>
        <p:spPr>
          <a:xfrm>
            <a:off x="925018" y="146062"/>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152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5377" y="227965"/>
            <a:ext cx="6848203" cy="813434"/>
          </a:xfrm>
        </p:spPr>
        <p:txBody>
          <a:bodyPr>
            <a:normAutofit/>
          </a:bodyPr>
          <a:lstStyle/>
          <a:p>
            <a:pPr algn="ctr"/>
            <a:r>
              <a:rPr lang="fr-FR" sz="3400" dirty="0">
                <a:latin typeface="Arial" panose="020B0604020202020204" pitchFamily="34" charset="0"/>
                <a:cs typeface="Arial" panose="020B0604020202020204" pitchFamily="34" charset="0"/>
              </a:rPr>
              <a:t>Objectif pédagogique</a:t>
            </a:r>
          </a:p>
        </p:txBody>
      </p:sp>
      <p:sp>
        <p:nvSpPr>
          <p:cNvPr id="4" name="ZoneTexte 3"/>
          <p:cNvSpPr txBox="1"/>
          <p:nvPr/>
        </p:nvSpPr>
        <p:spPr>
          <a:xfrm>
            <a:off x="1001487" y="2701678"/>
            <a:ext cx="10247810" cy="18651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2880" dirty="0">
                <a:latin typeface="Arial" panose="020B0604020202020204" pitchFamily="34" charset="0"/>
                <a:cs typeface="Arial" panose="020B0604020202020204" pitchFamily="34" charset="0"/>
              </a:rPr>
              <a:t>Rendre un élève pilote en formation ATPL théorique capable d’analyser et de déterminer les contraintes mécaniques maximales appliquées sur une aile d’avion</a:t>
            </a:r>
          </a:p>
          <a:p>
            <a:pPr algn="ctr"/>
            <a:r>
              <a:rPr lang="fr-FR" sz="2880" dirty="0">
                <a:latin typeface="Arial" panose="020B0604020202020204" pitchFamily="34" charset="0"/>
                <a:cs typeface="Arial" panose="020B0604020202020204" pitchFamily="34" charset="0"/>
              </a:rPr>
              <a:t> </a:t>
            </a:r>
          </a:p>
        </p:txBody>
      </p:sp>
      <p:sp>
        <p:nvSpPr>
          <p:cNvPr id="3" name="Espace réservé du numéro de diapositive 2"/>
          <p:cNvSpPr>
            <a:spLocks noGrp="1"/>
          </p:cNvSpPr>
          <p:nvPr>
            <p:ph type="sldNum" sz="quarter" idx="12"/>
          </p:nvPr>
        </p:nvSpPr>
        <p:spPr/>
        <p:txBody>
          <a:bodyPr/>
          <a:lstStyle/>
          <a:p>
            <a:fld id="{52546A5F-30BF-4F18-BDC9-2A645E21CF39}" type="slidenum">
              <a:rPr lang="fr-FR" sz="1920" b="1"/>
              <a:t>3</a:t>
            </a:fld>
            <a:endParaRPr lang="fr-FR" sz="1920" b="1" dirty="0"/>
          </a:p>
        </p:txBody>
      </p:sp>
    </p:spTree>
    <p:extLst>
      <p:ext uri="{BB962C8B-B14F-4D97-AF65-F5344CB8AC3E}">
        <p14:creationId xmlns:p14="http://schemas.microsoft.com/office/powerpoint/2010/main" val="2005247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77997" y="673690"/>
            <a:ext cx="7180289" cy="474324"/>
          </a:xfrm>
        </p:spPr>
        <p:txBody>
          <a:bodyPr>
            <a:noAutofit/>
          </a:bodyPr>
          <a:lstStyle/>
          <a:p>
            <a:pPr lvl="1" algn="ctr"/>
            <a:r>
              <a:rPr lang="fr-FR" sz="2400" kern="1200" dirty="0">
                <a:solidFill>
                  <a:schemeClr val="tx1"/>
                </a:solidFill>
                <a:latin typeface="Arial" panose="020B0604020202020204" pitchFamily="34" charset="0"/>
                <a:cs typeface="Arial" panose="020B0604020202020204" pitchFamily="34" charset="0"/>
              </a:rPr>
              <a:t>Les Alliages Légers </a:t>
            </a:r>
            <a:r>
              <a:rPr lang="fr-FR" sz="2400" kern="1200" dirty="0" smtClean="0">
                <a:solidFill>
                  <a:schemeClr val="tx1"/>
                </a:solidFill>
                <a:latin typeface="Arial" panose="020B0604020202020204" pitchFamily="34" charset="0"/>
                <a:cs typeface="Arial" panose="020B0604020202020204" pitchFamily="34" charset="0"/>
              </a:rPr>
              <a:t>Trempant</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304800" y="1411612"/>
            <a:ext cx="11321142" cy="13665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lnSpc>
                <a:spcPct val="115000"/>
              </a:lnSpc>
              <a:spcAft>
                <a:spcPts val="0"/>
              </a:spcAft>
              <a:buFont typeface="Arial" panose="020B0604020202020204" pitchFamily="34" charset="0"/>
              <a:buChar char="•"/>
            </a:pPr>
            <a:r>
              <a:rPr lang="fr-FR" sz="2400" dirty="0">
                <a:latin typeface="Times New Roman" panose="02020603050405020304" pitchFamily="18" charset="0"/>
                <a:ea typeface="Calibri" panose="020F0502020204030204" pitchFamily="34" charset="0"/>
                <a:cs typeface="Arial" panose="020B0604020202020204" pitchFamily="34" charset="0"/>
              </a:rPr>
              <a:t>Egalement nommés à traitement </a:t>
            </a:r>
            <a:r>
              <a:rPr lang="fr-FR" sz="2400" dirty="0" smtClean="0">
                <a:latin typeface="Times New Roman" panose="02020603050405020304" pitchFamily="18" charset="0"/>
                <a:ea typeface="Calibri" panose="020F0502020204030204" pitchFamily="34" charset="0"/>
                <a:cs typeface="Arial" panose="020B0604020202020204" pitchFamily="34" charset="0"/>
              </a:rPr>
              <a:t>thermique, </a:t>
            </a:r>
            <a:r>
              <a:rPr lang="fr-FR" sz="2400" dirty="0">
                <a:latin typeface="Times New Roman" panose="02020603050405020304" pitchFamily="18" charset="0"/>
                <a:ea typeface="Calibri" panose="020F0502020204030204" pitchFamily="34" charset="0"/>
                <a:cs typeface="Arial" panose="020B0604020202020204" pitchFamily="34" charset="0"/>
              </a:rPr>
              <a:t>ou encore, à durcissement structural. </a:t>
            </a:r>
            <a:endParaRPr lang="fr-FR" sz="24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15000"/>
              </a:lnSpc>
              <a:spcAft>
                <a:spcPts val="0"/>
              </a:spcAft>
              <a:buFont typeface="Arial" panose="020B0604020202020204" pitchFamily="34" charset="0"/>
              <a:buChar char="•"/>
            </a:pPr>
            <a:r>
              <a:rPr lang="fr-FR" sz="2400" dirty="0" smtClean="0">
                <a:latin typeface="Times New Roman" panose="02020603050405020304" pitchFamily="18" charset="0"/>
                <a:ea typeface="Calibri" panose="020F0502020204030204" pitchFamily="34" charset="0"/>
                <a:cs typeface="Arial" panose="020B0604020202020204" pitchFamily="34" charset="0"/>
              </a:rPr>
              <a:t>Ce </a:t>
            </a:r>
            <a:r>
              <a:rPr lang="fr-FR" sz="2400" dirty="0">
                <a:latin typeface="Times New Roman" panose="02020603050405020304" pitchFamily="18" charset="0"/>
                <a:ea typeface="Calibri" panose="020F0502020204030204" pitchFamily="34" charset="0"/>
                <a:cs typeface="Arial" panose="020B0604020202020204" pitchFamily="34" charset="0"/>
              </a:rPr>
              <a:t>sont les alliages sur lesquels les traitements thermiques, notamment la trempe, leur confère les caractéristiques mécaniques maximales.</a:t>
            </a:r>
          </a:p>
        </p:txBody>
      </p:sp>
      <p:sp>
        <p:nvSpPr>
          <p:cNvPr id="5" name="Rectangle 4"/>
          <p:cNvSpPr/>
          <p:nvPr/>
        </p:nvSpPr>
        <p:spPr>
          <a:xfrm>
            <a:off x="4066689" y="3443455"/>
            <a:ext cx="4193649" cy="169706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342900" indent="-342900">
              <a:lnSpc>
                <a:spcPct val="150000"/>
              </a:lnSpc>
              <a:buFont typeface="+mj-lt"/>
              <a:buAutoNum type="arabicPeriod"/>
            </a:pPr>
            <a:r>
              <a:rPr lang="fr-FR" sz="2400" b="1" dirty="0"/>
              <a:t>Alliages Aluminium </a:t>
            </a:r>
            <a:r>
              <a:rPr lang="fr-FR" sz="2400" b="1" dirty="0" smtClean="0"/>
              <a:t>– Cuivre</a:t>
            </a:r>
          </a:p>
          <a:p>
            <a:pPr marL="342900" indent="-342900">
              <a:lnSpc>
                <a:spcPct val="150000"/>
              </a:lnSpc>
              <a:buFont typeface="+mj-lt"/>
              <a:buAutoNum type="arabicPeriod"/>
            </a:pPr>
            <a:r>
              <a:rPr lang="fr-FR" sz="2400" b="1" dirty="0"/>
              <a:t>Alliages Aluminium </a:t>
            </a:r>
            <a:r>
              <a:rPr lang="fr-FR" sz="2400" b="1" dirty="0" smtClean="0"/>
              <a:t>– Zinc</a:t>
            </a:r>
          </a:p>
          <a:p>
            <a:pPr marL="342900" indent="-342900">
              <a:lnSpc>
                <a:spcPct val="150000"/>
              </a:lnSpc>
              <a:buFont typeface="+mj-lt"/>
              <a:buAutoNum type="arabicPeriod"/>
            </a:pPr>
            <a:r>
              <a:rPr lang="fr-FR" sz="2400" b="1" dirty="0"/>
              <a:t>Alliages Aluminium - Lithium</a:t>
            </a:r>
            <a:endParaRPr lang="fr-FR" sz="2400" dirty="0"/>
          </a:p>
        </p:txBody>
      </p:sp>
      <p:sp>
        <p:nvSpPr>
          <p:cNvPr id="6" name="Titre 1"/>
          <p:cNvSpPr txBox="1">
            <a:spLocks/>
          </p:cNvSpPr>
          <p:nvPr/>
        </p:nvSpPr>
        <p:spPr>
          <a:xfrm>
            <a:off x="1110342" y="144534"/>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4019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2227" y="722027"/>
            <a:ext cx="8523515" cy="401534"/>
          </a:xfrm>
        </p:spPr>
        <p:txBody>
          <a:bodyPr>
            <a:noAutofit/>
          </a:bodyPr>
          <a:lstStyle/>
          <a:p>
            <a:pPr algn="ctr"/>
            <a:r>
              <a:rPr lang="fr-FR" sz="2400" dirty="0">
                <a:latin typeface="Arial" panose="020B0604020202020204" pitchFamily="34" charset="0"/>
                <a:cs typeface="Arial" panose="020B0604020202020204" pitchFamily="34" charset="0"/>
              </a:rPr>
              <a:t>Les Alliages Légers </a:t>
            </a:r>
            <a:r>
              <a:rPr lang="fr-FR" sz="2400" dirty="0" smtClean="0">
                <a:latin typeface="Arial" panose="020B0604020202020204" pitchFamily="34" charset="0"/>
                <a:cs typeface="Arial" panose="020B0604020202020204" pitchFamily="34" charset="0"/>
              </a:rPr>
              <a:t>Trempant</a:t>
            </a:r>
            <a:r>
              <a:rPr lang="fr-FR" sz="2400" kern="0" dirty="0" smtClean="0">
                <a:solidFill>
                  <a:sysClr val="windowText" lastClr="000000"/>
                </a:solidFill>
                <a:latin typeface="Arial" panose="020B0604020202020204" pitchFamily="34" charset="0"/>
                <a:cs typeface="Arial" panose="020B0604020202020204" pitchFamily="34" charset="0"/>
              </a:rPr>
              <a:t>: </a:t>
            </a:r>
            <a:r>
              <a:rPr lang="fr-FR" sz="2400" dirty="0" smtClean="0">
                <a:latin typeface="Arial" panose="020B0604020202020204" pitchFamily="34" charset="0"/>
                <a:cs typeface="Arial" panose="020B0604020202020204" pitchFamily="34" charset="0"/>
              </a:rPr>
              <a:t>Alliages </a:t>
            </a:r>
            <a:r>
              <a:rPr lang="fr-FR" sz="2400" dirty="0">
                <a:latin typeface="Arial" panose="020B0604020202020204" pitchFamily="34" charset="0"/>
                <a:cs typeface="Arial" panose="020B0604020202020204" pitchFamily="34" charset="0"/>
              </a:rPr>
              <a:t>Aluminium - </a:t>
            </a:r>
            <a:r>
              <a:rPr lang="fr-FR" sz="2400" dirty="0" smtClean="0">
                <a:latin typeface="Arial" panose="020B0604020202020204" pitchFamily="34" charset="0"/>
                <a:cs typeface="Arial" panose="020B0604020202020204" pitchFamily="34" charset="0"/>
              </a:rPr>
              <a:t>Cuivre</a:t>
            </a:r>
            <a:endParaRPr lang="fr-FR" sz="2400" dirty="0">
              <a:latin typeface="Arial" panose="020B0604020202020204" pitchFamily="34" charset="0"/>
              <a:cs typeface="Arial" panose="020B0604020202020204" pitchFamily="34" charset="0"/>
            </a:endParaRPr>
          </a:p>
        </p:txBody>
      </p:sp>
      <p:sp>
        <p:nvSpPr>
          <p:cNvPr id="5" name="Rectangle 4"/>
          <p:cNvSpPr/>
          <p:nvPr/>
        </p:nvSpPr>
        <p:spPr>
          <a:xfrm>
            <a:off x="724526" y="1267639"/>
            <a:ext cx="8299554" cy="24006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dirty="0">
                <a:latin typeface="Times New Roman" panose="02020603050405020304" pitchFamily="18" charset="0"/>
                <a:ea typeface="Calibri" panose="020F0502020204030204" pitchFamily="34" charset="0"/>
                <a:cs typeface="Arial" panose="020B0604020202020204" pitchFamily="34" charset="0"/>
              </a:rPr>
              <a:t>Dosage de U entre 2 et 6 %.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sz="2000" dirty="0" smtClean="0">
                <a:latin typeface="Times New Roman" panose="02020603050405020304" pitchFamily="18" charset="0"/>
                <a:ea typeface="Calibri" panose="020F0502020204030204" pitchFamily="34" charset="0"/>
                <a:cs typeface="Arial" panose="020B0604020202020204" pitchFamily="34" charset="0"/>
              </a:rPr>
              <a:t>Exemples </a:t>
            </a:r>
            <a:r>
              <a:rPr lang="fr-FR" sz="2000" dirty="0">
                <a:latin typeface="Times New Roman" panose="02020603050405020304" pitchFamily="18" charset="0"/>
                <a:ea typeface="Calibri" panose="020F0502020204030204" pitchFamily="34" charset="0"/>
                <a:cs typeface="Arial" panose="020B0604020202020204" pitchFamily="34" charset="0"/>
              </a:rPr>
              <a:t>: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fr-FR" sz="2000" dirty="0">
                <a:latin typeface="Times New Roman" panose="02020603050405020304" pitchFamily="18" charset="0"/>
                <a:ea typeface="Calibri" panose="020F0502020204030204" pitchFamily="34" charset="0"/>
                <a:cs typeface="Arial" panose="020B0604020202020204" pitchFamily="34" charset="0"/>
              </a:rPr>
              <a:t>série </a:t>
            </a:r>
            <a:r>
              <a:rPr lang="fr-FR" sz="2000" dirty="0" smtClean="0">
                <a:latin typeface="Times New Roman" panose="02020603050405020304" pitchFamily="18" charset="0"/>
                <a:ea typeface="Calibri" panose="020F0502020204030204" pitchFamily="34" charset="0"/>
                <a:cs typeface="Arial" panose="020B0604020202020204" pitchFamily="34" charset="0"/>
              </a:rPr>
              <a:t>2000: AU4G </a:t>
            </a:r>
            <a:r>
              <a:rPr lang="fr-FR" sz="2000" dirty="0">
                <a:latin typeface="Times New Roman" panose="02020603050405020304" pitchFamily="18" charset="0"/>
                <a:ea typeface="Calibri" panose="020F0502020204030204" pitchFamily="34" charset="0"/>
                <a:cs typeface="Arial" panose="020B0604020202020204" pitchFamily="34" charset="0"/>
              </a:rPr>
              <a:t>(2017) AU4G1 (2024)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fr-FR" sz="2000" dirty="0" smtClean="0">
                <a:latin typeface="Times New Roman" panose="02020603050405020304" pitchFamily="18" charset="0"/>
                <a:ea typeface="Calibri" panose="020F0502020204030204" pitchFamily="34" charset="0"/>
                <a:cs typeface="Arial" panose="020B0604020202020204" pitchFamily="34" charset="0"/>
              </a:rPr>
              <a:t>Plus </a:t>
            </a:r>
            <a:r>
              <a:rPr lang="fr-FR" sz="2000" dirty="0">
                <a:latin typeface="Times New Roman" panose="02020603050405020304" pitchFamily="18" charset="0"/>
                <a:ea typeface="Calibri" panose="020F0502020204030204" pitchFamily="34" charset="0"/>
                <a:cs typeface="Arial" panose="020B0604020202020204" pitchFamily="34" charset="0"/>
              </a:rPr>
              <a:t>connus sous les noms de Duralumin, Dural, Dural FR.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sz="2000" dirty="0" smtClean="0">
                <a:latin typeface="Times New Roman" panose="02020603050405020304" pitchFamily="18" charset="0"/>
                <a:ea typeface="Calibri" panose="020F0502020204030204" pitchFamily="34" charset="0"/>
                <a:cs typeface="Arial" panose="020B0604020202020204" pitchFamily="34" charset="0"/>
              </a:rPr>
              <a:t>Ce </a:t>
            </a:r>
            <a:r>
              <a:rPr lang="fr-FR" sz="2000" dirty="0">
                <a:latin typeface="Times New Roman" panose="02020603050405020304" pitchFamily="18" charset="0"/>
                <a:ea typeface="Calibri" panose="020F0502020204030204" pitchFamily="34" charset="0"/>
                <a:cs typeface="Arial" panose="020B0604020202020204" pitchFamily="34" charset="0"/>
              </a:rPr>
              <a:t>sont des alliages fortement utilisés dans l’aéronautique.</a:t>
            </a:r>
          </a:p>
        </p:txBody>
      </p:sp>
      <p:sp>
        <p:nvSpPr>
          <p:cNvPr id="6" name="Rectangle 5"/>
          <p:cNvSpPr/>
          <p:nvPr/>
        </p:nvSpPr>
        <p:spPr>
          <a:xfrm>
            <a:off x="724526" y="3826561"/>
            <a:ext cx="8299554" cy="20928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AU4G (2017)</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Bonnes caractéristiques </a:t>
            </a:r>
            <a:r>
              <a:rPr lang="fr-FR" sz="2000" dirty="0" smtClean="0">
                <a:latin typeface="Times New Roman" panose="02020603050405020304" pitchFamily="18" charset="0"/>
                <a:ea typeface="Calibri" panose="020F0502020204030204" pitchFamily="34" charset="0"/>
                <a:cs typeface="Arial" panose="020B0604020202020204" pitchFamily="34" charset="0"/>
              </a:rPr>
              <a:t>mécaniques</a:t>
            </a: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M</a:t>
            </a:r>
            <a:r>
              <a:rPr lang="fr-FR" sz="2000" dirty="0" smtClean="0">
                <a:latin typeface="Times New Roman" panose="02020603050405020304" pitchFamily="18" charset="0"/>
                <a:ea typeface="Calibri" panose="020F0502020204030204" pitchFamily="34" charset="0"/>
                <a:cs typeface="Arial" panose="020B0604020202020204" pitchFamily="34" charset="0"/>
              </a:rPr>
              <a:t>ais </a:t>
            </a:r>
            <a:r>
              <a:rPr lang="fr-FR" sz="2000" dirty="0">
                <a:latin typeface="Times New Roman" panose="02020603050405020304" pitchFamily="18" charset="0"/>
                <a:ea typeface="Calibri" panose="020F0502020204030204" pitchFamily="34" charset="0"/>
                <a:cs typeface="Arial" panose="020B0604020202020204" pitchFamily="34" charset="0"/>
              </a:rPr>
              <a:t>sensibilité à la corrosion,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L</a:t>
            </a:r>
            <a:r>
              <a:rPr lang="fr-FR" sz="2000" dirty="0" smtClean="0">
                <a:latin typeface="Times New Roman" panose="02020603050405020304" pitchFamily="18" charset="0"/>
                <a:ea typeface="Calibri" panose="020F0502020204030204" pitchFamily="34" charset="0"/>
                <a:cs typeface="Arial" panose="020B0604020202020204" pitchFamily="34" charset="0"/>
              </a:rPr>
              <a:t>es </a:t>
            </a:r>
            <a:r>
              <a:rPr lang="fr-FR" sz="2000" dirty="0">
                <a:latin typeface="Times New Roman" panose="02020603050405020304" pitchFamily="18" charset="0"/>
                <a:ea typeface="Calibri" panose="020F0502020204030204" pitchFamily="34" charset="0"/>
                <a:cs typeface="Arial" panose="020B0604020202020204" pitchFamily="34" charset="0"/>
              </a:rPr>
              <a:t>tôles fabriquées avec cet alliage seront protégées par un placage d’aluminium </a:t>
            </a:r>
            <a:r>
              <a:rPr lang="fr-FR" sz="2000" dirty="0" smtClean="0">
                <a:latin typeface="Times New Roman" panose="02020603050405020304" pitchFamily="18" charset="0"/>
                <a:ea typeface="Calibri" panose="020F0502020204030204" pitchFamily="34" charset="0"/>
                <a:cs typeface="Arial" panose="020B0604020202020204" pitchFamily="34" charset="0"/>
              </a:rPr>
              <a:t>pur</a:t>
            </a:r>
          </a:p>
          <a:p>
            <a:pPr marL="342900" indent="-342900" algn="just">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a:t>
            </a:r>
            <a:r>
              <a:rPr lang="fr-FR" sz="2000" dirty="0" err="1">
                <a:latin typeface="Times New Roman" panose="02020603050405020304" pitchFamily="18" charset="0"/>
                <a:ea typeface="Calibri" panose="020F0502020204030204" pitchFamily="34" charset="0"/>
                <a:cs typeface="Arial" panose="020B0604020202020204" pitchFamily="34" charset="0"/>
              </a:rPr>
              <a:t>Alclad</a:t>
            </a:r>
            <a:r>
              <a:rPr lang="fr-FR" sz="2000" dirty="0">
                <a:latin typeface="Times New Roman" panose="02020603050405020304" pitchFamily="18" charset="0"/>
                <a:ea typeface="Calibri" panose="020F0502020204030204" pitchFamily="34" charset="0"/>
                <a:cs typeface="Arial" panose="020B0604020202020204" pitchFamily="34" charset="0"/>
              </a:rPr>
              <a:t> ou </a:t>
            </a:r>
            <a:r>
              <a:rPr lang="fr-FR" sz="2000" dirty="0" err="1">
                <a:latin typeface="Times New Roman" panose="02020603050405020304" pitchFamily="18" charset="0"/>
                <a:ea typeface="Calibri" panose="020F0502020204030204" pitchFamily="34" charset="0"/>
                <a:cs typeface="Arial" panose="020B0604020202020204" pitchFamily="34" charset="0"/>
              </a:rPr>
              <a:t>Vedal</a:t>
            </a:r>
            <a:r>
              <a:rPr lang="fr-FR" sz="2000" dirty="0">
                <a:latin typeface="Times New Roman" panose="02020603050405020304" pitchFamily="18" charset="0"/>
                <a:ea typeface="Calibri" panose="020F0502020204030204" pitchFamily="34" charset="0"/>
                <a:cs typeface="Arial" panose="020B0604020202020204" pitchFamily="34" charset="0"/>
              </a:rPr>
              <a:t> utilisé pour la fabrication de rivets, tôles, etc</a:t>
            </a:r>
            <a:r>
              <a:rPr lang="fr-FR" sz="2000" dirty="0" smtClean="0">
                <a:latin typeface="Times New Roman" panose="02020603050405020304" pitchFamily="18" charset="0"/>
                <a:ea typeface="Calibri" panose="020F0502020204030204" pitchFamily="34" charset="0"/>
                <a:cs typeface="Arial" panose="020B0604020202020204" pitchFamily="34" charset="0"/>
              </a:rPr>
              <a:t>...)</a:t>
            </a:r>
            <a:endParaRPr lang="fr-FR" sz="2000" dirty="0">
              <a:latin typeface="Times New Roman" panose="02020603050405020304" pitchFamily="18" charset="0"/>
              <a:ea typeface="Calibri" panose="020F0502020204030204" pitchFamily="34" charset="0"/>
              <a:cs typeface="Arial" panose="020B0604020202020204" pitchFamily="34" charset="0"/>
            </a:endParaRPr>
          </a:p>
        </p:txBody>
      </p:sp>
      <p:pic>
        <p:nvPicPr>
          <p:cNvPr id="10242" name="Picture 2" descr="Défense - Support inférieur en alliage d'aluminium AU4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9575" y="1314192"/>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hine Alclad 1050 H24 Al. Plaque en aluminium à carreaux pour les étapes du  véhicule – Acheter Plaque en aluminium à damiers sur fr.made-in-china.com"/>
          <p:cNvPicPr>
            <a:picLocks noChangeAspect="1" noChangeArrowheads="1"/>
          </p:cNvPicPr>
          <p:nvPr/>
        </p:nvPicPr>
        <p:blipFill rotWithShape="1">
          <a:blip r:embed="rId4">
            <a:extLst>
              <a:ext uri="{28A0092B-C50C-407E-A947-70E740481C1C}">
                <a14:useLocalDpi xmlns:a14="http://schemas.microsoft.com/office/drawing/2010/main" val="0"/>
              </a:ext>
            </a:extLst>
          </a:blip>
          <a:srcRect l="19133"/>
          <a:stretch/>
        </p:blipFill>
        <p:spPr bwMode="auto">
          <a:xfrm>
            <a:off x="9557657" y="3668296"/>
            <a:ext cx="2351768" cy="2332380"/>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5831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364" y="1466006"/>
            <a:ext cx="8406984" cy="332398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AU4G1 (2024)</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Caractéristiques mécaniques supérieures au 2017,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Il </a:t>
            </a:r>
            <a:r>
              <a:rPr lang="fr-FR" sz="2000" dirty="0">
                <a:latin typeface="Times New Roman" panose="02020603050405020304" pitchFamily="18" charset="0"/>
                <a:ea typeface="Calibri" panose="020F0502020204030204" pitchFamily="34" charset="0"/>
                <a:cs typeface="Arial" panose="020B0604020202020204" pitchFamily="34" charset="0"/>
              </a:rPr>
              <a:t>est aussi très sensible aux phénomènes de fluage (augmentation de la température sous contraintes et dans le temps).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Il </a:t>
            </a:r>
            <a:r>
              <a:rPr lang="fr-FR" sz="2000" dirty="0">
                <a:latin typeface="Times New Roman" panose="02020603050405020304" pitchFamily="18" charset="0"/>
                <a:ea typeface="Calibri" panose="020F0502020204030204" pitchFamily="34" charset="0"/>
                <a:cs typeface="Arial" panose="020B0604020202020204" pitchFamily="34" charset="0"/>
              </a:rPr>
              <a:t>présente une bonne résistance à la traction.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Il </a:t>
            </a:r>
            <a:r>
              <a:rPr lang="fr-FR" sz="2000" dirty="0">
                <a:latin typeface="Times New Roman" panose="02020603050405020304" pitchFamily="18" charset="0"/>
                <a:ea typeface="Calibri" panose="020F0502020204030204" pitchFamily="34" charset="0"/>
                <a:cs typeface="Arial" panose="020B0604020202020204" pitchFamily="34" charset="0"/>
              </a:rPr>
              <a:t>utilisé pour la fabrication : de tôles, de revêtements intégraux intrados voilure, longerons (semelles), etc</a:t>
            </a:r>
            <a:r>
              <a:rPr lang="fr-FR" sz="2000" dirty="0" smtClean="0">
                <a:latin typeface="Times New Roman" panose="02020603050405020304" pitchFamily="18" charset="0"/>
                <a:ea typeface="Calibri" panose="020F0502020204030204" pitchFamily="34" charset="0"/>
                <a:cs typeface="Arial" panose="020B0604020202020204" pitchFamily="34" charset="0"/>
              </a:rPr>
              <a:t>...</a:t>
            </a:r>
            <a:endParaRPr lang="fr-FR" sz="2000" dirty="0">
              <a:latin typeface="Times New Roman" panose="02020603050405020304" pitchFamily="18" charset="0"/>
              <a:ea typeface="Calibri" panose="020F0502020204030204" pitchFamily="34" charset="0"/>
              <a:cs typeface="Arial" panose="020B0604020202020204" pitchFamily="34" charset="0"/>
            </a:endParaRPr>
          </a:p>
        </p:txBody>
      </p:sp>
      <p:pic>
        <p:nvPicPr>
          <p:cNvPr id="12290" name="Picture 2" descr="Chine Les profils d'aile Aliuminium ovale personnalisée pour un usage  industriel – Acheter Les profils d'aile Aliuminium sur fr.made-in-china.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771" y="1300944"/>
            <a:ext cx="2787789" cy="228872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images.theconversation.com/files/240020/original/file-20181010-72106-17n7659.jpg?ixlib=rb-1.1.0&amp;q=45&amp;auto=format&amp;w=926&amp;fit=cl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5771" y="3958687"/>
            <a:ext cx="2827406" cy="215811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1502227" y="722027"/>
            <a:ext cx="8523515" cy="401534"/>
          </a:xfrm>
        </p:spPr>
        <p:txBody>
          <a:bodyPr>
            <a:noAutofit/>
          </a:bodyPr>
          <a:lstStyle/>
          <a:p>
            <a:pPr algn="ctr"/>
            <a:r>
              <a:rPr lang="fr-FR" sz="2400" dirty="0">
                <a:latin typeface="Arial" panose="020B0604020202020204" pitchFamily="34" charset="0"/>
                <a:cs typeface="Arial" panose="020B0604020202020204" pitchFamily="34" charset="0"/>
              </a:rPr>
              <a:t>Les Alliages Légers </a:t>
            </a:r>
            <a:r>
              <a:rPr lang="fr-FR" sz="2400" dirty="0" smtClean="0">
                <a:latin typeface="Arial" panose="020B0604020202020204" pitchFamily="34" charset="0"/>
                <a:cs typeface="Arial" panose="020B0604020202020204" pitchFamily="34" charset="0"/>
              </a:rPr>
              <a:t>Trempant</a:t>
            </a:r>
            <a:r>
              <a:rPr lang="fr-FR" sz="2400" kern="0" dirty="0" smtClean="0">
                <a:solidFill>
                  <a:sysClr val="windowText" lastClr="000000"/>
                </a:solidFill>
                <a:latin typeface="Arial" panose="020B0604020202020204" pitchFamily="34" charset="0"/>
                <a:cs typeface="Arial" panose="020B0604020202020204" pitchFamily="34" charset="0"/>
              </a:rPr>
              <a:t>: </a:t>
            </a:r>
            <a:r>
              <a:rPr lang="fr-FR" sz="2400" dirty="0" smtClean="0">
                <a:latin typeface="Arial" panose="020B0604020202020204" pitchFamily="34" charset="0"/>
                <a:cs typeface="Arial" panose="020B0604020202020204" pitchFamily="34" charset="0"/>
              </a:rPr>
              <a:t>Alliages </a:t>
            </a:r>
            <a:r>
              <a:rPr lang="fr-FR" sz="2400" dirty="0">
                <a:latin typeface="Arial" panose="020B0604020202020204" pitchFamily="34" charset="0"/>
                <a:cs typeface="Arial" panose="020B0604020202020204" pitchFamily="34" charset="0"/>
              </a:rPr>
              <a:t>Aluminium </a:t>
            </a:r>
            <a:r>
              <a:rPr lang="fr-FR" sz="2400" dirty="0" smtClean="0">
                <a:latin typeface="Arial" panose="020B0604020202020204" pitchFamily="34" charset="0"/>
                <a:cs typeface="Arial" panose="020B0604020202020204" pitchFamily="34" charset="0"/>
              </a:rPr>
              <a:t>– Cuivre (suite)</a:t>
            </a:r>
            <a:endParaRPr lang="fr-FR" sz="2400" dirty="0">
              <a:latin typeface="Arial" panose="020B0604020202020204" pitchFamily="34" charset="0"/>
              <a:cs typeface="Arial" panose="020B0604020202020204" pitchFamily="34" charset="0"/>
            </a:endParaRPr>
          </a:p>
        </p:txBody>
      </p:sp>
      <p:sp>
        <p:nvSpPr>
          <p:cNvPr id="10"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622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741" y="1823971"/>
            <a:ext cx="8033474"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AU2GN (2618)</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Caractéristiques mécaniques (à froid) presque identiques au </a:t>
            </a:r>
            <a:r>
              <a:rPr lang="fr-FR" sz="2000" dirty="0" smtClean="0">
                <a:latin typeface="Times New Roman" panose="02020603050405020304" pitchFamily="18" charset="0"/>
                <a:ea typeface="Calibri" panose="020F0502020204030204" pitchFamily="34" charset="0"/>
                <a:cs typeface="Arial" panose="020B0604020202020204" pitchFamily="34" charset="0"/>
              </a:rPr>
              <a:t>2024</a:t>
            </a: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M</a:t>
            </a:r>
            <a:r>
              <a:rPr lang="fr-FR" sz="2000" dirty="0" smtClean="0">
                <a:latin typeface="Times New Roman" panose="02020603050405020304" pitchFamily="18" charset="0"/>
                <a:ea typeface="Calibri" panose="020F0502020204030204" pitchFamily="34" charset="0"/>
                <a:cs typeface="Arial" panose="020B0604020202020204" pitchFamily="34" charset="0"/>
              </a:rPr>
              <a:t>eilleure </a:t>
            </a:r>
            <a:r>
              <a:rPr lang="fr-FR" sz="2000" dirty="0">
                <a:latin typeface="Times New Roman" panose="02020603050405020304" pitchFamily="18" charset="0"/>
                <a:ea typeface="Calibri" panose="020F0502020204030204" pitchFamily="34" charset="0"/>
                <a:cs typeface="Arial" panose="020B0604020202020204" pitchFamily="34" charset="0"/>
              </a:rPr>
              <a:t>sous contraintes </a:t>
            </a:r>
            <a:r>
              <a:rPr lang="fr-FR" sz="2000" dirty="0" smtClean="0">
                <a:latin typeface="Times New Roman" panose="02020603050405020304" pitchFamily="18" charset="0"/>
                <a:ea typeface="Calibri" panose="020F0502020204030204" pitchFamily="34" charset="0"/>
                <a:cs typeface="Arial" panose="020B0604020202020204" pitchFamily="34" charset="0"/>
              </a:rPr>
              <a:t>thermiques: Jusqu’à </a:t>
            </a:r>
            <a:r>
              <a:rPr lang="fr-FR" sz="2000" dirty="0">
                <a:latin typeface="Times New Roman" panose="02020603050405020304" pitchFamily="18" charset="0"/>
                <a:ea typeface="Calibri" panose="020F0502020204030204" pitchFamily="34" charset="0"/>
                <a:cs typeface="Arial" panose="020B0604020202020204" pitchFamily="34" charset="0"/>
              </a:rPr>
              <a:t>220°C, </a:t>
            </a:r>
            <a:endParaRPr lang="fr-FR" sz="2000" dirty="0" smtClean="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T</a:t>
            </a:r>
            <a:r>
              <a:rPr lang="fr-FR" sz="2000" dirty="0" smtClean="0">
                <a:latin typeface="Times New Roman" panose="02020603050405020304" pitchFamily="18" charset="0"/>
                <a:ea typeface="Calibri" panose="020F0502020204030204" pitchFamily="34" charset="0"/>
                <a:cs typeface="Arial" panose="020B0604020202020204" pitchFamily="34" charset="0"/>
              </a:rPr>
              <a:t>enue </a:t>
            </a:r>
            <a:r>
              <a:rPr lang="fr-FR" sz="2000" dirty="0">
                <a:latin typeface="Times New Roman" panose="02020603050405020304" pitchFamily="18" charset="0"/>
                <a:ea typeface="Calibri" panose="020F0502020204030204" pitchFamily="34" charset="0"/>
                <a:cs typeface="Arial" panose="020B0604020202020204" pitchFamily="34" charset="0"/>
              </a:rPr>
              <a:t>à la corrosion est bonne</a:t>
            </a:r>
            <a:r>
              <a:rPr lang="fr-FR" sz="2000" dirty="0" smtClean="0">
                <a:latin typeface="Times New Roman" panose="02020603050405020304" pitchFamily="18" charset="0"/>
                <a:ea typeface="Calibri" panose="020F0502020204030204" pitchFamily="34" charset="0"/>
                <a:cs typeface="Arial" panose="020B0604020202020204" pitchFamily="34" charset="0"/>
              </a:rPr>
              <a:t>.</a:t>
            </a:r>
          </a:p>
          <a:p>
            <a:pPr marL="342900" indent="-342900" algn="just">
              <a:lnSpc>
                <a:spcPct val="150000"/>
              </a:lnSpc>
              <a:spcAft>
                <a:spcPts val="0"/>
              </a:spcAft>
              <a:buFont typeface="Wingdings" panose="05000000000000000000" pitchFamily="2" charset="2"/>
              <a:buChar char="q"/>
            </a:pPr>
            <a:r>
              <a:rPr lang="fr-FR" sz="2000" dirty="0" smtClean="0">
                <a:latin typeface="Times New Roman" panose="02020603050405020304" pitchFamily="18" charset="0"/>
                <a:ea typeface="Calibri" panose="020F0502020204030204" pitchFamily="34" charset="0"/>
                <a:cs typeface="Arial" panose="020B0604020202020204" pitchFamily="34" charset="0"/>
              </a:rPr>
              <a:t> </a:t>
            </a:r>
            <a:r>
              <a:rPr lang="fr-FR" sz="2000" dirty="0">
                <a:latin typeface="Times New Roman" panose="02020603050405020304" pitchFamily="18" charset="0"/>
                <a:ea typeface="Calibri" panose="020F0502020204030204" pitchFamily="34" charset="0"/>
                <a:cs typeface="Arial" panose="020B0604020202020204" pitchFamily="34" charset="0"/>
              </a:rPr>
              <a:t>Il est utilisé </a:t>
            </a:r>
            <a:r>
              <a:rPr lang="fr-FR" sz="2000" dirty="0" smtClean="0">
                <a:latin typeface="Times New Roman" panose="02020603050405020304" pitchFamily="18" charset="0"/>
                <a:ea typeface="Calibri" panose="020F0502020204030204" pitchFamily="34" charset="0"/>
                <a:cs typeface="Arial" panose="020B0604020202020204" pitchFamily="34" charset="0"/>
              </a:rPr>
              <a:t>dans </a:t>
            </a:r>
            <a:r>
              <a:rPr lang="fr-FR" sz="2000" dirty="0">
                <a:latin typeface="Times New Roman" panose="02020603050405020304" pitchFamily="18" charset="0"/>
                <a:ea typeface="Calibri" panose="020F0502020204030204" pitchFamily="34" charset="0"/>
                <a:cs typeface="Arial" panose="020B0604020202020204" pitchFamily="34" charset="0"/>
              </a:rPr>
              <a:t>la construction des pièces soumises aux contraintes mécaniques et </a:t>
            </a:r>
            <a:r>
              <a:rPr lang="fr-FR" sz="2000" dirty="0" smtClean="0">
                <a:latin typeface="Times New Roman" panose="02020603050405020304" pitchFamily="18" charset="0"/>
                <a:ea typeface="Calibri" panose="020F0502020204030204" pitchFamily="34" charset="0"/>
                <a:cs typeface="Arial" panose="020B0604020202020204" pitchFamily="34" charset="0"/>
              </a:rPr>
              <a:t>thermiques:</a:t>
            </a:r>
          </a:p>
          <a:p>
            <a:pPr marL="342900" indent="-342900" algn="just">
              <a:lnSpc>
                <a:spcPct val="150000"/>
              </a:lnSpc>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ailettes </a:t>
            </a:r>
            <a:r>
              <a:rPr lang="fr-FR" sz="2000" dirty="0">
                <a:latin typeface="Times New Roman" panose="02020603050405020304" pitchFamily="18" charset="0"/>
                <a:ea typeface="Calibri" panose="020F0502020204030204" pitchFamily="34" charset="0"/>
                <a:cs typeface="Arial" panose="020B0604020202020204" pitchFamily="34" charset="0"/>
              </a:rPr>
              <a:t>et roues de </a:t>
            </a:r>
            <a:r>
              <a:rPr lang="fr-FR" sz="2000" dirty="0" smtClean="0">
                <a:latin typeface="Times New Roman" panose="02020603050405020304" pitchFamily="18" charset="0"/>
                <a:ea typeface="Calibri" panose="020F0502020204030204" pitchFamily="34" charset="0"/>
                <a:cs typeface="Arial" panose="020B0604020202020204" pitchFamily="34" charset="0"/>
              </a:rPr>
              <a:t>compresseurs</a:t>
            </a:r>
          </a:p>
          <a:p>
            <a:pPr marL="342900" indent="-342900" algn="just">
              <a:lnSpc>
                <a:spcPct val="150000"/>
              </a:lnSpc>
              <a:spcAft>
                <a:spcPts val="0"/>
              </a:spcAft>
              <a:buFont typeface="Arial" panose="020B0604020202020204" pitchFamily="34" charset="0"/>
              <a:buChar char="•"/>
            </a:pPr>
            <a:r>
              <a:rPr lang="fr-FR" sz="2000" dirty="0" smtClean="0">
                <a:latin typeface="Times New Roman" panose="02020603050405020304" pitchFamily="18" charset="0"/>
                <a:ea typeface="Calibri" panose="020F0502020204030204" pitchFamily="34" charset="0"/>
                <a:cs typeface="Arial" panose="020B0604020202020204" pitchFamily="34" charset="0"/>
              </a:rPr>
              <a:t>revêtements structures longerons</a:t>
            </a:r>
            <a:r>
              <a:rPr lang="fr-FR" sz="2000" dirty="0">
                <a:latin typeface="Times New Roman" panose="02020603050405020304" pitchFamily="18" charset="0"/>
                <a:ea typeface="Calibri" panose="020F0502020204030204" pitchFamily="34" charset="0"/>
                <a:cs typeface="Arial" panose="020B0604020202020204" pitchFamily="34" charset="0"/>
              </a:rPr>
              <a:t>, nervures), etc...</a:t>
            </a:r>
          </a:p>
        </p:txBody>
      </p:sp>
      <p:pic>
        <p:nvPicPr>
          <p:cNvPr id="13314" name="Picture 2" descr="Usinage 5 axes compresseur - GAO usinage des compresseurs en 5 ax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400" y="2549769"/>
            <a:ext cx="3086687" cy="2334056"/>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a:spLocks noGrp="1"/>
          </p:cNvSpPr>
          <p:nvPr>
            <p:ph type="title"/>
          </p:nvPr>
        </p:nvSpPr>
        <p:spPr>
          <a:xfrm>
            <a:off x="1502227" y="722027"/>
            <a:ext cx="8523515" cy="401534"/>
          </a:xfrm>
        </p:spPr>
        <p:txBody>
          <a:bodyPr>
            <a:noAutofit/>
          </a:bodyPr>
          <a:lstStyle/>
          <a:p>
            <a:pPr algn="ctr"/>
            <a:r>
              <a:rPr lang="fr-FR" sz="2400" dirty="0">
                <a:latin typeface="Arial" panose="020B0604020202020204" pitchFamily="34" charset="0"/>
                <a:cs typeface="Arial" panose="020B0604020202020204" pitchFamily="34" charset="0"/>
              </a:rPr>
              <a:t>Les Alliages Légers </a:t>
            </a:r>
            <a:r>
              <a:rPr lang="fr-FR" sz="2400" dirty="0" smtClean="0">
                <a:latin typeface="Arial" panose="020B0604020202020204" pitchFamily="34" charset="0"/>
                <a:cs typeface="Arial" panose="020B0604020202020204" pitchFamily="34" charset="0"/>
              </a:rPr>
              <a:t>Trempant</a:t>
            </a:r>
            <a:r>
              <a:rPr lang="fr-FR" sz="2400" kern="0" dirty="0" smtClean="0">
                <a:solidFill>
                  <a:sysClr val="windowText" lastClr="000000"/>
                </a:solidFill>
                <a:latin typeface="Arial" panose="020B0604020202020204" pitchFamily="34" charset="0"/>
                <a:cs typeface="Arial" panose="020B0604020202020204" pitchFamily="34" charset="0"/>
              </a:rPr>
              <a:t>: </a:t>
            </a:r>
            <a:r>
              <a:rPr lang="fr-FR" sz="2400" dirty="0" smtClean="0">
                <a:latin typeface="Arial" panose="020B0604020202020204" pitchFamily="34" charset="0"/>
                <a:cs typeface="Arial" panose="020B0604020202020204" pitchFamily="34" charset="0"/>
              </a:rPr>
              <a:t>Alliages </a:t>
            </a:r>
            <a:r>
              <a:rPr lang="fr-FR" sz="2400" dirty="0">
                <a:latin typeface="Arial" panose="020B0604020202020204" pitchFamily="34" charset="0"/>
                <a:cs typeface="Arial" panose="020B0604020202020204" pitchFamily="34" charset="0"/>
              </a:rPr>
              <a:t>Aluminium - </a:t>
            </a:r>
            <a:r>
              <a:rPr lang="fr-FR" sz="2400" dirty="0" smtClean="0">
                <a:latin typeface="Arial" panose="020B0604020202020204" pitchFamily="34" charset="0"/>
                <a:cs typeface="Arial" panose="020B0604020202020204" pitchFamily="34" charset="0"/>
              </a:rPr>
              <a:t>Cuivre</a:t>
            </a:r>
            <a:endParaRPr lang="fr-FR" sz="2400" dirty="0">
              <a:latin typeface="Arial" panose="020B0604020202020204" pitchFamily="34" charset="0"/>
              <a:cs typeface="Arial" panose="020B0604020202020204" pitchFamily="34" charset="0"/>
            </a:endParaRPr>
          </a:p>
        </p:txBody>
      </p:sp>
      <p:sp>
        <p:nvSpPr>
          <p:cNvPr id="9"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560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616" y="1790090"/>
            <a:ext cx="7011938"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Dosage de Z entre 5 et 8 %. (Exemples : AZ5GU (7075) AZ8GU (7049) Plus connus sous le nom de Zicral.</a:t>
            </a:r>
          </a:p>
          <a:p>
            <a:pPr algn="just">
              <a:lnSpc>
                <a:spcPct val="150000"/>
              </a:lnSpc>
              <a:spcAft>
                <a:spcPts val="0"/>
              </a:spcAft>
            </a:pPr>
            <a:r>
              <a:rPr lang="fr-FR" b="1" dirty="0" smtClean="0">
                <a:latin typeface="Times New Roman" panose="02020603050405020304" pitchFamily="18" charset="0"/>
                <a:ea typeface="Calibri" panose="020F0502020204030204" pitchFamily="34" charset="0"/>
                <a:cs typeface="Arial" panose="020B0604020202020204" pitchFamily="34" charset="0"/>
              </a:rPr>
              <a:t>Caractéristiques</a:t>
            </a:r>
            <a:endParaRPr lang="fr-FR" dirty="0">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Ils possèdent les meilleures caractéristiques mécaniques de tous les alliages légers et présentent une très bonne résistance à la </a:t>
            </a:r>
            <a:r>
              <a:rPr lang="fr-FR" dirty="0" smtClean="0">
                <a:latin typeface="Times New Roman" panose="02020603050405020304" pitchFamily="18" charset="0"/>
                <a:ea typeface="Calibri" panose="020F0502020204030204" pitchFamily="34" charset="0"/>
                <a:cs typeface="Arial" panose="020B0604020202020204" pitchFamily="34" charset="0"/>
              </a:rPr>
              <a:t>compression</a:t>
            </a:r>
          </a:p>
          <a:p>
            <a:pPr marL="285750" indent="-285750" algn="just">
              <a:lnSpc>
                <a:spcPct val="150000"/>
              </a:lnSpc>
              <a:spcAft>
                <a:spcPts val="0"/>
              </a:spcAft>
              <a:buFont typeface="Arial" panose="020B0604020202020204" pitchFamily="34" charset="0"/>
              <a:buChar char="•"/>
            </a:pPr>
            <a:r>
              <a:rPr lang="fr-FR" dirty="0" smtClean="0">
                <a:latin typeface="Times New Roman" panose="02020603050405020304" pitchFamily="18" charset="0"/>
                <a:ea typeface="Calibri" panose="020F0502020204030204" pitchFamily="34" charset="0"/>
                <a:cs typeface="Arial" panose="020B0604020202020204" pitchFamily="34" charset="0"/>
              </a:rPr>
              <a:t>par </a:t>
            </a:r>
            <a:r>
              <a:rPr lang="fr-FR" dirty="0">
                <a:latin typeface="Times New Roman" panose="02020603050405020304" pitchFamily="18" charset="0"/>
                <a:ea typeface="Calibri" panose="020F0502020204030204" pitchFamily="34" charset="0"/>
                <a:cs typeface="Arial" panose="020B0604020202020204" pitchFamily="34" charset="0"/>
              </a:rPr>
              <a:t>contre, ils résistent mal à la corrosion </a:t>
            </a:r>
            <a:r>
              <a:rPr lang="fr-FR" dirty="0" err="1">
                <a:latin typeface="Times New Roman" panose="02020603050405020304" pitchFamily="18" charset="0"/>
                <a:ea typeface="Calibri" panose="020F0502020204030204" pitchFamily="34" charset="0"/>
                <a:cs typeface="Arial" panose="020B0604020202020204" pitchFamily="34" charset="0"/>
              </a:rPr>
              <a:t>intergranulaire</a:t>
            </a:r>
            <a:r>
              <a:rPr lang="fr-FR" dirty="0">
                <a:latin typeface="Times New Roman" panose="02020603050405020304" pitchFamily="18" charset="0"/>
                <a:ea typeface="Calibri" panose="020F0502020204030204" pitchFamily="34" charset="0"/>
                <a:cs typeface="Arial" panose="020B0604020202020204" pitchFamily="34" charset="0"/>
              </a:rPr>
              <a:t> sous fortes contraintes.</a:t>
            </a:r>
          </a:p>
          <a:p>
            <a:pPr algn="just">
              <a:lnSpc>
                <a:spcPct val="150000"/>
              </a:lnSpc>
              <a:spcAft>
                <a:spcPts val="0"/>
              </a:spcAft>
            </a:pPr>
            <a:r>
              <a:rPr lang="fr-FR" b="1" dirty="0" smtClean="0">
                <a:latin typeface="Times New Roman" panose="02020603050405020304" pitchFamily="18" charset="0"/>
                <a:ea typeface="Calibri" panose="020F0502020204030204" pitchFamily="34" charset="0"/>
                <a:cs typeface="Arial" panose="020B0604020202020204" pitchFamily="34" charset="0"/>
              </a:rPr>
              <a:t>Applications</a:t>
            </a:r>
            <a:endParaRPr lang="fr-FR" dirty="0">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longerons, fûts et contrefiches de trains d’atterrissage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revêtements, extrados voilure et inférieur fuselage.</a:t>
            </a:r>
          </a:p>
        </p:txBody>
      </p:sp>
      <p:sp>
        <p:nvSpPr>
          <p:cNvPr id="7" name="Titre 1"/>
          <p:cNvSpPr txBox="1">
            <a:spLocks/>
          </p:cNvSpPr>
          <p:nvPr/>
        </p:nvSpPr>
        <p:spPr>
          <a:xfrm>
            <a:off x="1502227" y="722027"/>
            <a:ext cx="8523515" cy="4015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Alliages Légers Trempant</a:t>
            </a:r>
            <a:r>
              <a:rPr lang="fr-FR" sz="2400" kern="0" dirty="0" smtClean="0">
                <a:solidFill>
                  <a:sysClr val="windowText" lastClr="000000"/>
                </a:solidFill>
                <a:latin typeface="Arial" panose="020B0604020202020204" pitchFamily="34" charset="0"/>
                <a:cs typeface="Arial" panose="020B0604020202020204" pitchFamily="34" charset="0"/>
              </a:rPr>
              <a:t>: </a:t>
            </a:r>
            <a:r>
              <a:rPr lang="fr-FR" sz="2400" dirty="0">
                <a:latin typeface="Arial" panose="020B0604020202020204" pitchFamily="34" charset="0"/>
                <a:cs typeface="Arial" panose="020B0604020202020204" pitchFamily="34" charset="0"/>
              </a:rPr>
              <a:t>Alliages Aluminium - Zinc</a:t>
            </a:r>
          </a:p>
        </p:txBody>
      </p:sp>
      <p:sp>
        <p:nvSpPr>
          <p:cNvPr id="8"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4098" name="Picture 2" descr="construction d'un avion VAN RV8: Perçage de la structure de l'aile gau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943" y="2407627"/>
            <a:ext cx="3664269" cy="274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92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7121" y="1828275"/>
            <a:ext cx="11037757"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Dosage de Li 2 à 3 % maximum. Ils sont connus sous les noms :</a:t>
            </a:r>
          </a:p>
          <a:p>
            <a:pPr marL="285750" lvl="0" indent="-285750" algn="just">
              <a:lnSpc>
                <a:spcPct val="150000"/>
              </a:lnSpc>
              <a:spcAft>
                <a:spcPts val="0"/>
              </a:spcAft>
              <a:buFont typeface="Arial" panose="020B0604020202020204" pitchFamily="34" charset="0"/>
              <a:buChar char="•"/>
            </a:pPr>
            <a:r>
              <a:rPr lang="fr-FR" dirty="0" err="1">
                <a:latin typeface="Arial" panose="020B0604020202020204" pitchFamily="34" charset="0"/>
                <a:ea typeface="Calibri" panose="020F0502020204030204" pitchFamily="34" charset="0"/>
                <a:cs typeface="Arial" panose="020B0604020202020204" pitchFamily="34" charset="0"/>
              </a:rPr>
              <a:t>Alithalite</a:t>
            </a:r>
            <a:r>
              <a:rPr lang="fr-FR" dirty="0">
                <a:latin typeface="Arial" panose="020B0604020202020204" pitchFamily="34" charset="0"/>
                <a:ea typeface="Calibri" panose="020F0502020204030204" pitchFamily="34" charset="0"/>
                <a:cs typeface="Arial" panose="020B0604020202020204" pitchFamily="34" charset="0"/>
              </a:rPr>
              <a:t> A : remplace le </a:t>
            </a:r>
            <a:r>
              <a:rPr lang="fr-FR" dirty="0" smtClean="0">
                <a:latin typeface="Arial" panose="020B0604020202020204" pitchFamily="34" charset="0"/>
                <a:ea typeface="Calibri" panose="020F0502020204030204" pitchFamily="34" charset="0"/>
                <a:cs typeface="Arial" panose="020B0604020202020204" pitchFamily="34" charset="0"/>
              </a:rPr>
              <a:t>Dural </a:t>
            </a:r>
            <a:r>
              <a:rPr lang="fr-FR" dirty="0">
                <a:latin typeface="Arial" panose="020B0604020202020204" pitchFamily="34" charset="0"/>
                <a:ea typeface="Calibri" panose="020F0502020204030204" pitchFamily="34" charset="0"/>
                <a:cs typeface="Arial" panose="020B0604020202020204" pitchFamily="34" charset="0"/>
              </a:rPr>
              <a:t>(2024) ;</a:t>
            </a:r>
          </a:p>
          <a:p>
            <a:pPr marL="285750" lvl="0" indent="-285750" algn="just">
              <a:lnSpc>
                <a:spcPct val="150000"/>
              </a:lnSpc>
              <a:spcAft>
                <a:spcPts val="0"/>
              </a:spcAft>
              <a:buFont typeface="Arial" panose="020B0604020202020204" pitchFamily="34" charset="0"/>
              <a:buChar char="•"/>
            </a:pPr>
            <a:r>
              <a:rPr lang="fr-FR" dirty="0" err="1">
                <a:latin typeface="Arial" panose="020B0604020202020204" pitchFamily="34" charset="0"/>
                <a:ea typeface="Calibri" panose="020F0502020204030204" pitchFamily="34" charset="0"/>
                <a:cs typeface="Arial" panose="020B0604020202020204" pitchFamily="34" charset="0"/>
              </a:rPr>
              <a:t>Alithalite</a:t>
            </a:r>
            <a:r>
              <a:rPr lang="fr-FR" dirty="0">
                <a:latin typeface="Arial" panose="020B0604020202020204" pitchFamily="34" charset="0"/>
                <a:ea typeface="Calibri" panose="020F0502020204030204" pitchFamily="34" charset="0"/>
                <a:cs typeface="Arial" panose="020B0604020202020204" pitchFamily="34" charset="0"/>
              </a:rPr>
              <a:t> B : remplace le Zicral (7075)</a:t>
            </a:r>
          </a:p>
          <a:p>
            <a:pPr algn="just">
              <a:lnSpc>
                <a:spcPct val="150000"/>
              </a:lnSpc>
              <a:spcAft>
                <a:spcPts val="0"/>
              </a:spcAft>
            </a:pPr>
            <a:endParaRPr lang="fr-FR" b="1" dirty="0" smtClean="0">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0"/>
              </a:spcAft>
            </a:pPr>
            <a:r>
              <a:rPr lang="fr-FR" b="1" dirty="0" smtClean="0">
                <a:latin typeface="Arial" panose="020B0604020202020204" pitchFamily="34" charset="0"/>
                <a:ea typeface="Calibri" panose="020F0502020204030204" pitchFamily="34" charset="0"/>
                <a:cs typeface="Arial" panose="020B0604020202020204" pitchFamily="34" charset="0"/>
              </a:rPr>
              <a:t>Caractéristiques</a:t>
            </a:r>
            <a:r>
              <a:rPr lang="fr-FR" b="1" dirty="0">
                <a:latin typeface="Arial" panose="020B0604020202020204" pitchFamily="34" charset="0"/>
                <a:ea typeface="Calibri" panose="020F0502020204030204" pitchFamily="34" charset="0"/>
                <a:cs typeface="Arial" panose="020B0604020202020204" pitchFamily="34" charset="0"/>
              </a:rPr>
              <a:t> :</a:t>
            </a:r>
            <a:endParaRPr lang="fr-FR"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La faible densité du lithium (σ=0,53) </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P</a:t>
            </a:r>
            <a:r>
              <a:rPr lang="fr-FR" dirty="0" smtClean="0">
                <a:latin typeface="Arial" panose="020B0604020202020204" pitchFamily="34" charset="0"/>
                <a:ea typeface="Calibri" panose="020F0502020204030204" pitchFamily="34" charset="0"/>
                <a:cs typeface="Arial" panose="020B0604020202020204" pitchFamily="34" charset="0"/>
              </a:rPr>
              <a:t>ermet </a:t>
            </a:r>
            <a:r>
              <a:rPr lang="fr-FR" dirty="0">
                <a:latin typeface="Arial" panose="020B0604020202020204" pitchFamily="34" charset="0"/>
                <a:ea typeface="Calibri" panose="020F0502020204030204" pitchFamily="34" charset="0"/>
                <a:cs typeface="Arial" panose="020B0604020202020204" pitchFamily="34" charset="0"/>
              </a:rPr>
              <a:t>d’obtenir des alliages de densité réduite (environ -10 %) </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Des </a:t>
            </a:r>
            <a:r>
              <a:rPr lang="fr-FR" dirty="0">
                <a:latin typeface="Arial" panose="020B0604020202020204" pitchFamily="34" charset="0"/>
                <a:ea typeface="Calibri" panose="020F0502020204030204" pitchFamily="34" charset="0"/>
                <a:cs typeface="Arial" panose="020B0604020202020204" pitchFamily="34" charset="0"/>
              </a:rPr>
              <a:t>caractéristiques mécaniques améliorées notamment pour le module E (environ +10 %). </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Le coût </a:t>
            </a:r>
            <a:r>
              <a:rPr lang="fr-FR" dirty="0">
                <a:latin typeface="Arial" panose="020B0604020202020204" pitchFamily="34" charset="0"/>
                <a:ea typeface="Calibri" panose="020F0502020204030204" pitchFamily="34" charset="0"/>
                <a:cs typeface="Arial" panose="020B0604020202020204" pitchFamily="34" charset="0"/>
              </a:rPr>
              <a:t>5 à 10 fois supérieurs aux alliages classiques (difficultés d’élaboration + prix du lithium) </a:t>
            </a:r>
            <a:endParaRPr lang="fr-FR" dirty="0" smtClean="0">
              <a:latin typeface="Arial" panose="020B0604020202020204" pitchFamily="34" charset="0"/>
              <a:ea typeface="Calibri" panose="020F0502020204030204" pitchFamily="34" charset="0"/>
              <a:cs typeface="Arial" panose="020B0604020202020204" pitchFamily="34" charset="0"/>
            </a:endParaRPr>
          </a:p>
        </p:txBody>
      </p:sp>
      <p:sp>
        <p:nvSpPr>
          <p:cNvPr id="7" name="Titre 1"/>
          <p:cNvSpPr txBox="1">
            <a:spLocks/>
          </p:cNvSpPr>
          <p:nvPr/>
        </p:nvSpPr>
        <p:spPr>
          <a:xfrm>
            <a:off x="1502227" y="722027"/>
            <a:ext cx="8523515" cy="4015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Alliages Légers Trempant</a:t>
            </a:r>
            <a:r>
              <a:rPr lang="fr-FR" sz="2400" kern="0" dirty="0" smtClean="0">
                <a:solidFill>
                  <a:sysClr val="windowText" lastClr="000000"/>
                </a:solidFill>
                <a:latin typeface="Arial" panose="020B0604020202020204" pitchFamily="34" charset="0"/>
                <a:cs typeface="Arial" panose="020B0604020202020204" pitchFamily="34" charset="0"/>
              </a:rPr>
              <a:t>: </a:t>
            </a:r>
            <a:r>
              <a:rPr lang="fr-FR" sz="2400" b="1" dirty="0"/>
              <a:t>Alliages Aluminium - Lithium</a:t>
            </a:r>
            <a:endParaRPr lang="fr-FR" sz="2400" dirty="0">
              <a:latin typeface="Arial" panose="020B0604020202020204" pitchFamily="34" charset="0"/>
              <a:cs typeface="Arial" panose="020B0604020202020204" pitchFamily="34" charset="0"/>
            </a:endParaRPr>
          </a:p>
        </p:txBody>
      </p:sp>
      <p:sp>
        <p:nvSpPr>
          <p:cNvPr id="8"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5907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7093" y="626272"/>
            <a:ext cx="5502639" cy="418758"/>
          </a:xfrm>
        </p:spPr>
        <p:txBody>
          <a:bodyPr>
            <a:noAutofit/>
          </a:bodyPr>
          <a:lstStyle/>
          <a:p>
            <a:pPr algn="ctr"/>
            <a:r>
              <a:rPr lang="fr-FR" sz="2400" dirty="0" smtClean="0">
                <a:latin typeface="Arial" panose="020B0604020202020204" pitchFamily="34" charset="0"/>
                <a:cs typeface="Arial" panose="020B0604020202020204" pitchFamily="34" charset="0"/>
              </a:rPr>
              <a:t>Les Traitements Thermiques</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839449" y="1569107"/>
            <a:ext cx="6546089"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2000" dirty="0" smtClean="0"/>
              <a:t>Les </a:t>
            </a:r>
            <a:r>
              <a:rPr lang="fr-FR" sz="2000" dirty="0"/>
              <a:t>traitements thermiques, appliqués à certains métaux ou alliages de métaux, ont pour but </a:t>
            </a:r>
            <a:r>
              <a:rPr lang="fr-FR" sz="2000" dirty="0" smtClean="0"/>
              <a:t>:</a:t>
            </a:r>
          </a:p>
          <a:p>
            <a:pPr marL="342900" indent="-342900">
              <a:buFont typeface="Arial" panose="020B0604020202020204" pitchFamily="34" charset="0"/>
              <a:buChar char="•"/>
            </a:pPr>
            <a:r>
              <a:rPr lang="fr-FR" sz="2000" dirty="0" smtClean="0"/>
              <a:t>de </a:t>
            </a:r>
            <a:r>
              <a:rPr lang="fr-FR" sz="2000" dirty="0"/>
              <a:t>modifier et d’améliorer les caractéristiques mécaniques qu’ils possèdent </a:t>
            </a:r>
            <a:endParaRPr lang="fr-FR" sz="2000" dirty="0" smtClean="0"/>
          </a:p>
          <a:p>
            <a:pPr marL="342900" indent="-342900">
              <a:buFont typeface="Arial" panose="020B0604020202020204" pitchFamily="34" charset="0"/>
              <a:buChar char="•"/>
            </a:pPr>
            <a:r>
              <a:rPr lang="fr-FR" sz="2000" dirty="0" smtClean="0"/>
              <a:t>D’obtenir </a:t>
            </a:r>
            <a:r>
              <a:rPr lang="fr-FR" sz="2000" dirty="0"/>
              <a:t>des propriétés spécifiques nécessaires à leur utilisation dans la construction</a:t>
            </a:r>
            <a:r>
              <a:rPr lang="fr-FR" sz="2000" dirty="0" smtClean="0"/>
              <a:t>.</a:t>
            </a:r>
          </a:p>
          <a:p>
            <a:r>
              <a:rPr lang="fr-FR" sz="2000" dirty="0"/>
              <a:t>Ce sont des opérations délicates et précises, notamment sur le choix des températures ainsi que des vitesses de variation (chauffage - refroidissement</a:t>
            </a:r>
            <a:r>
              <a:rPr lang="fr-FR" sz="2000" dirty="0" smtClean="0"/>
              <a:t>).</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1684"/>
          <a:stretch/>
        </p:blipFill>
        <p:spPr>
          <a:xfrm>
            <a:off x="8036169" y="1569107"/>
            <a:ext cx="3832897" cy="2647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838200" y="4753629"/>
            <a:ext cx="10890738"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latin typeface="Arial" panose="020B0604020202020204" pitchFamily="34" charset="0"/>
                <a:cs typeface="Arial" panose="020B0604020202020204" pitchFamily="34" charset="0"/>
              </a:rPr>
              <a:t>Suivant </a:t>
            </a:r>
            <a:r>
              <a:rPr lang="fr-FR" dirty="0">
                <a:latin typeface="Arial" panose="020B0604020202020204" pitchFamily="34" charset="0"/>
                <a:cs typeface="Arial" panose="020B0604020202020204" pitchFamily="34" charset="0"/>
              </a:rPr>
              <a:t>les métaux ou alliages de métaux sur lesquels ils seront appliqués, les résultats obtenus pourront être complètement différents, voire opposés.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Nous n’étudierons que ceux appliqués sur les alliages légers.</a:t>
            </a:r>
          </a:p>
          <a:p>
            <a:r>
              <a:rPr lang="fr-FR" dirty="0">
                <a:latin typeface="Arial" panose="020B0604020202020204" pitchFamily="34" charset="0"/>
                <a:cs typeface="Arial" panose="020B0604020202020204" pitchFamily="34" charset="0"/>
              </a:rPr>
              <a:t>Les traitements thermiques courants sont : la trempe, le revenu et le recuit. </a:t>
            </a:r>
          </a:p>
        </p:txBody>
      </p:sp>
    </p:spTree>
    <p:extLst>
      <p:ext uri="{BB962C8B-B14F-4D97-AF65-F5344CB8AC3E}">
        <p14:creationId xmlns:p14="http://schemas.microsoft.com/office/powerpoint/2010/main" val="1156173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777" y="1750911"/>
            <a:ext cx="7930900"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Ne s’applique que sur les alliages « trempant ou à durcissement structural </a:t>
            </a:r>
            <a:r>
              <a:rPr lang="fr-FR" dirty="0" smtClean="0">
                <a:latin typeface="Arial" panose="020B0604020202020204" pitchFamily="34" charset="0"/>
                <a:cs typeface="Arial" panose="020B0604020202020204" pitchFamily="34" charset="0"/>
              </a:rPr>
              <a:t>»</a:t>
            </a:r>
          </a:p>
          <a:p>
            <a:pPr marL="285750" indent="-285750" algn="just">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confère </a:t>
            </a:r>
            <a:r>
              <a:rPr lang="fr-FR" dirty="0">
                <a:latin typeface="Arial" panose="020B0604020202020204" pitchFamily="34" charset="0"/>
                <a:cs typeface="Arial" panose="020B0604020202020204" pitchFamily="34" charset="0"/>
              </a:rPr>
              <a:t>à ceux-ci les caractéristiques mécaniques maximum.</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L’opération consiste à chauffer l’alliage jusqu’à sa température idéale, (exemple : 495 ± 5°C pour un 2024) et ensuite, de refroidir très rapidement à l’eau, à l’air ou au brouillard</a:t>
            </a:r>
            <a:r>
              <a:rPr lang="fr-FR" dirty="0" smtClean="0">
                <a:latin typeface="Arial" panose="020B0604020202020204" pitchFamily="34" charset="0"/>
                <a:cs typeface="Arial" panose="020B0604020202020204" pitchFamily="34" charset="0"/>
              </a:rPr>
              <a:t>. </a:t>
            </a:r>
            <a:endParaRPr lang="fr-FR" dirty="0">
              <a:latin typeface="Arial" panose="020B0604020202020204" pitchFamily="34" charset="0"/>
              <a:cs typeface="Arial" panose="020B0604020202020204" pitchFamily="34" charset="0"/>
            </a:endParaRPr>
          </a:p>
        </p:txBody>
      </p:sp>
      <p:sp>
        <p:nvSpPr>
          <p:cNvPr id="6" name="Titre 1"/>
          <p:cNvSpPr txBox="1">
            <a:spLocks/>
          </p:cNvSpPr>
          <p:nvPr/>
        </p:nvSpPr>
        <p:spPr>
          <a:xfrm>
            <a:off x="1072868" y="149821"/>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7" name="Titre 1"/>
          <p:cNvSpPr txBox="1">
            <a:spLocks/>
          </p:cNvSpPr>
          <p:nvPr/>
        </p:nvSpPr>
        <p:spPr>
          <a:xfrm>
            <a:off x="3357172" y="720867"/>
            <a:ext cx="5502639"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Traitements Thermiques: </a:t>
            </a:r>
            <a:r>
              <a:rPr lang="fr-FR" sz="2400" b="1" dirty="0"/>
              <a:t>La trempe</a:t>
            </a:r>
            <a:endParaRPr lang="fr-FR" sz="24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684"/>
          <a:stretch/>
        </p:blipFill>
        <p:spPr>
          <a:xfrm>
            <a:off x="8361664" y="1885631"/>
            <a:ext cx="3226804" cy="2229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210777" y="4416085"/>
            <a:ext cx="11377691"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matériau est alors mou et malléable, durant une période assez courte (incubation ou maturation naturelle). Cette situation pourra être mise à profit pour la mise en forme de certains panneaux ou la pose de rivets.</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période de maturation peut être allongée par diminution de la température ambiante, ou, réduite par augmentation de la température ambiante (jusqu’à 150°C).</a:t>
            </a:r>
          </a:p>
        </p:txBody>
      </p:sp>
    </p:spTree>
    <p:extLst>
      <p:ext uri="{BB962C8B-B14F-4D97-AF65-F5344CB8AC3E}">
        <p14:creationId xmlns:p14="http://schemas.microsoft.com/office/powerpoint/2010/main" val="2610310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7273" y="2408442"/>
            <a:ext cx="6809666" cy="3365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Les processus de durcissement (Chauffe + Trempe) sont utilisés pour obtenir les propriétés mécaniques spécifiques d’un composant, requises pour son utilisation</a:t>
            </a:r>
            <a:r>
              <a:rPr lang="fr-FR" dirty="0" smtClean="0">
                <a:latin typeface="Arial" panose="020B0604020202020204" pitchFamily="34" charset="0"/>
                <a:cs typeface="Arial" panose="020B0604020202020204" pitchFamily="34" charset="0"/>
              </a:rPr>
              <a:t>.</a:t>
            </a:r>
          </a:p>
          <a:p>
            <a:pPr marL="285750" indent="-285750" algn="just">
              <a:lnSpc>
                <a:spcPct val="150000"/>
              </a:lnSpc>
              <a:buFont typeface="Wingdings" panose="05000000000000000000" pitchFamily="2" charset="2"/>
              <a:buChar char="Ø"/>
            </a:pPr>
            <a:endParaRPr lang="fr-FR" dirty="0">
              <a:latin typeface="Arial" panose="020B0604020202020204" pitchFamily="34" charset="0"/>
              <a:cs typeface="Arial" panose="020B0604020202020204" pitchFamily="34" charset="0"/>
            </a:endParaRPr>
          </a:p>
          <a:p>
            <a:pPr marL="285750" indent="-285750" algn="just">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revenu est un traitement thermique à basse température (150 à 650 ºC) destiné à éliminer les contraintes et la fragilisation provoquées par la trempe et obtenir les propriétés mécaniques requises</a:t>
            </a:r>
            <a:r>
              <a:rPr lang="fr-FR" dirty="0" smtClean="0">
                <a:latin typeface="Arial" panose="020B0604020202020204" pitchFamily="34" charset="0"/>
                <a:cs typeface="Arial" panose="020B0604020202020204" pitchFamily="34" charset="0"/>
              </a:rPr>
              <a:t>.</a:t>
            </a:r>
            <a:endParaRPr lang="fr-FR" dirty="0" smtClean="0">
              <a:latin typeface="Arial" panose="020B0604020202020204" pitchFamily="34" charset="0"/>
              <a:ea typeface="Calibri" panose="020F0502020204030204" pitchFamily="34" charset="0"/>
              <a:cs typeface="Arial" panose="020B0604020202020204" pitchFamily="34" charset="0"/>
            </a:endParaRPr>
          </a:p>
        </p:txBody>
      </p:sp>
      <p:sp>
        <p:nvSpPr>
          <p:cNvPr id="7" name="Titre 1"/>
          <p:cNvSpPr txBox="1">
            <a:spLocks/>
          </p:cNvSpPr>
          <p:nvPr/>
        </p:nvSpPr>
        <p:spPr>
          <a:xfrm>
            <a:off x="1072868" y="149821"/>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8" name="Titre 1"/>
          <p:cNvSpPr txBox="1">
            <a:spLocks/>
          </p:cNvSpPr>
          <p:nvPr/>
        </p:nvSpPr>
        <p:spPr>
          <a:xfrm>
            <a:off x="3357172" y="720867"/>
            <a:ext cx="6162385"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Traitements Thermiques: </a:t>
            </a:r>
            <a:r>
              <a:rPr lang="fr-FR" sz="2400" dirty="0">
                <a:latin typeface="Arial" panose="020B0604020202020204" pitchFamily="34" charset="0"/>
                <a:cs typeface="Arial" panose="020B0604020202020204" pitchFamily="34" charset="0"/>
              </a:rPr>
              <a:t>Le revenu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503" y="2724965"/>
            <a:ext cx="4390064" cy="23083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4773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449" y="2286342"/>
            <a:ext cx="5813013" cy="30285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Il peut s’appliquer à tous les alliages d’aluminium et permet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d’obtenir une malléabilité maximum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d’annuler les effets de la trempe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de supprimer les effets de l’écrouissage.</a:t>
            </a:r>
          </a:p>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L’opération consiste à chauffer, maintenir la chaleur et, refroidir suivant des nonnes très strictes adaptées au matériau et aux résultats que l’on veut obtenir.</a:t>
            </a:r>
          </a:p>
        </p:txBody>
      </p:sp>
      <p:sp>
        <p:nvSpPr>
          <p:cNvPr id="7" name="Titre 1"/>
          <p:cNvSpPr txBox="1">
            <a:spLocks/>
          </p:cNvSpPr>
          <p:nvPr/>
        </p:nvSpPr>
        <p:spPr>
          <a:xfrm>
            <a:off x="1072868" y="149821"/>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smtClean="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
        <p:nvSpPr>
          <p:cNvPr id="8" name="Titre 1"/>
          <p:cNvSpPr txBox="1">
            <a:spLocks/>
          </p:cNvSpPr>
          <p:nvPr/>
        </p:nvSpPr>
        <p:spPr>
          <a:xfrm>
            <a:off x="3357172" y="720867"/>
            <a:ext cx="6162385"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Les Traitements Thermiques: </a:t>
            </a:r>
            <a:r>
              <a:rPr lang="fr-FR" sz="2400" dirty="0">
                <a:latin typeface="Arial" panose="020B0604020202020204" pitchFamily="34" charset="0"/>
                <a:cs typeface="Arial" panose="020B0604020202020204" pitchFamily="34" charset="0"/>
              </a:rPr>
              <a:t>Le </a:t>
            </a:r>
            <a:r>
              <a:rPr lang="fr-FR" sz="2400" dirty="0" smtClean="0">
                <a:latin typeface="Arial" panose="020B0604020202020204" pitchFamily="34" charset="0"/>
                <a:cs typeface="Arial" panose="020B0604020202020204" pitchFamily="34" charset="0"/>
              </a:rPr>
              <a:t>recuit</a:t>
            </a:r>
            <a:endParaRPr lang="fr-FR"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095" y="2286341"/>
            <a:ext cx="5072117" cy="3028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2609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2353" y="916959"/>
            <a:ext cx="4177747" cy="2219942"/>
          </a:xfr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592" y="916959"/>
            <a:ext cx="4282376" cy="2219942"/>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8591" y="3668236"/>
            <a:ext cx="4282378" cy="192024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353" y="3668237"/>
            <a:ext cx="4177747" cy="1920240"/>
          </a:xfrm>
          <a:prstGeom prst="rect">
            <a:avLst/>
          </a:prstGeom>
        </p:spPr>
      </p:pic>
      <p:sp>
        <p:nvSpPr>
          <p:cNvPr id="2" name="ZoneTexte 1"/>
          <p:cNvSpPr txBox="1"/>
          <p:nvPr/>
        </p:nvSpPr>
        <p:spPr>
          <a:xfrm>
            <a:off x="4303114" y="156747"/>
            <a:ext cx="3830682" cy="615553"/>
          </a:xfrm>
          <a:prstGeom prst="rect">
            <a:avLst/>
          </a:prstGeom>
          <a:noFill/>
        </p:spPr>
        <p:txBody>
          <a:bodyPr wrap="square" rtlCol="0">
            <a:spAutoFit/>
          </a:bodyPr>
          <a:lstStyle/>
          <a:p>
            <a:pPr algn="ctr"/>
            <a:r>
              <a:rPr lang="fr-FR" sz="3400" dirty="0">
                <a:latin typeface="Arial" panose="020B0604020202020204" pitchFamily="34" charset="0"/>
                <a:cs typeface="Arial" panose="020B0604020202020204" pitchFamily="34" charset="0"/>
              </a:rPr>
              <a:t>Sensibilisation</a:t>
            </a:r>
          </a:p>
        </p:txBody>
      </p:sp>
      <p:sp>
        <p:nvSpPr>
          <p:cNvPr id="4" name="ZoneTexte 3"/>
          <p:cNvSpPr txBox="1"/>
          <p:nvPr/>
        </p:nvSpPr>
        <p:spPr>
          <a:xfrm>
            <a:off x="2813962" y="3136901"/>
            <a:ext cx="6916782" cy="424732"/>
          </a:xfrm>
          <a:prstGeom prst="rect">
            <a:avLst/>
          </a:prstGeom>
          <a:noFill/>
        </p:spPr>
        <p:txBody>
          <a:bodyPr wrap="square" rtlCol="0">
            <a:spAutoFit/>
          </a:bodyPr>
          <a:lstStyle/>
          <a:p>
            <a:r>
              <a:rPr lang="fr-FR" sz="2160" dirty="0"/>
              <a:t>Accident aérien sur avion CAP 232 survenu le 30 août 2005</a:t>
            </a:r>
          </a:p>
        </p:txBody>
      </p:sp>
      <p:sp>
        <p:nvSpPr>
          <p:cNvPr id="11" name="Rectangle 10"/>
          <p:cNvSpPr/>
          <p:nvPr/>
        </p:nvSpPr>
        <p:spPr>
          <a:xfrm>
            <a:off x="2420700" y="5578442"/>
            <a:ext cx="7595508" cy="424732"/>
          </a:xfrm>
          <a:prstGeom prst="rect">
            <a:avLst/>
          </a:prstGeom>
        </p:spPr>
        <p:txBody>
          <a:bodyPr wrap="square">
            <a:spAutoFit/>
          </a:bodyPr>
          <a:lstStyle/>
          <a:p>
            <a:r>
              <a:rPr lang="fr-FR" sz="2160" dirty="0"/>
              <a:t>Accident aérien sur avion Pilatus PC-6 survenu le 19 octobre 2013 </a:t>
            </a:r>
          </a:p>
        </p:txBody>
      </p:sp>
      <p:sp>
        <p:nvSpPr>
          <p:cNvPr id="3" name="Espace réservé du numéro de diapositive 2"/>
          <p:cNvSpPr>
            <a:spLocks noGrp="1"/>
          </p:cNvSpPr>
          <p:nvPr>
            <p:ph type="sldNum" sz="quarter" idx="12"/>
          </p:nvPr>
        </p:nvSpPr>
        <p:spPr/>
        <p:txBody>
          <a:bodyPr/>
          <a:lstStyle/>
          <a:p>
            <a:fld id="{52546A5F-30BF-4F18-BDC9-2A645E21CF39}" type="slidenum">
              <a:rPr lang="fr-FR" sz="1920"/>
              <a:t>4</a:t>
            </a:fld>
            <a:endParaRPr lang="fr-FR" sz="1920" dirty="0"/>
          </a:p>
        </p:txBody>
      </p:sp>
    </p:spTree>
    <p:extLst>
      <p:ext uri="{BB962C8B-B14F-4D97-AF65-F5344CB8AC3E}">
        <p14:creationId xmlns:p14="http://schemas.microsoft.com/office/powerpoint/2010/main" val="729407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72302" y="169216"/>
            <a:ext cx="5080237" cy="461665"/>
          </a:xfrm>
          <a:prstGeom prst="rect">
            <a:avLst/>
          </a:prstGeom>
        </p:spPr>
        <p:txBody>
          <a:bodyPr wrap="none">
            <a:spAutoFit/>
          </a:bodyPr>
          <a:lstStyle/>
          <a:p>
            <a:r>
              <a:rPr lang="fr-FR" sz="2400" dirty="0">
                <a:latin typeface="Arial" panose="020B0604020202020204" pitchFamily="34" charset="0"/>
                <a:cs typeface="Arial" panose="020B0604020202020204" pitchFamily="34" charset="0"/>
              </a:rPr>
              <a:t>Matériaux </a:t>
            </a:r>
            <a:r>
              <a:rPr lang="fr-FR" sz="2400" dirty="0" smtClean="0">
                <a:latin typeface="Arial" panose="020B0604020202020204" pitchFamily="34" charset="0"/>
                <a:cs typeface="Arial" panose="020B0604020202020204" pitchFamily="34" charset="0"/>
              </a:rPr>
              <a:t>composites: Présentation</a:t>
            </a:r>
            <a:endParaRPr lang="fr-FR" sz="2400" dirty="0">
              <a:latin typeface="Arial" panose="020B0604020202020204" pitchFamily="34" charset="0"/>
              <a:cs typeface="Arial" panose="020B0604020202020204" pitchFamily="34" charset="0"/>
            </a:endParaRPr>
          </a:p>
        </p:txBody>
      </p:sp>
      <p:sp>
        <p:nvSpPr>
          <p:cNvPr id="3" name="Rectangle 1"/>
          <p:cNvSpPr>
            <a:spLocks noChangeArrowheads="1"/>
          </p:cNvSpPr>
          <p:nvPr/>
        </p:nvSpPr>
        <p:spPr bwMode="auto">
          <a:xfrm>
            <a:off x="635615" y="2237054"/>
            <a:ext cx="11153615" cy="3416320"/>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L’idée au départ est venue d’associer et non d’allier dans une même masse des matériaux de nature différente pour bénéficier des performances individuelles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et, créer un matériau hétérogène dont les performances globales sont encore accrues.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Une nouvelle famille est alors apparue : « les matériaux composites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Ses </a:t>
            </a: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grandes performances, sa masse spécifique faible et de part son procédé de fabrication ont rendu ce produit très attractif dans la construction aéronautique.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Son utilisation très discrète, au départ dans des structures secondaires, s’est très vite développée dans la fabrication de structures travaillantes (gouvernes, spoilers, volets, </a:t>
            </a:r>
            <a:r>
              <a:rPr kumimoji="0" lang="fr-FR" altLang="fr-FR" b="0" i="0" u="none" strike="noStrike" cap="none" normalizeH="0" baseline="0" dirty="0" err="1" smtClean="0">
                <a:ln>
                  <a:noFill/>
                </a:ln>
                <a:solidFill>
                  <a:schemeClr val="tx1"/>
                </a:solidFill>
                <a:effectLst/>
                <a:latin typeface="Arial" panose="020B0604020202020204" pitchFamily="34" charset="0"/>
                <a:cs typeface="Arial" panose="020B0604020202020204" pitchFamily="34" charset="0"/>
              </a:rPr>
              <a:t>capots,etc</a:t>
            </a: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p>
        </p:txBody>
      </p:sp>
      <p:sp>
        <p:nvSpPr>
          <p:cNvPr id="6" name="Rectangle 5"/>
          <p:cNvSpPr/>
          <p:nvPr/>
        </p:nvSpPr>
        <p:spPr>
          <a:xfrm>
            <a:off x="635615" y="691533"/>
            <a:ext cx="11153614" cy="12875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latin typeface="Arial" panose="020B0604020202020204" pitchFamily="34" charset="0"/>
                <a:cs typeface="Arial" panose="020B0604020202020204" pitchFamily="34" charset="0"/>
              </a:rPr>
              <a:t>Définition</a:t>
            </a:r>
            <a:r>
              <a:rPr lang="fr-FR" dirty="0" smtClean="0">
                <a:latin typeface="Arial" panose="020B0604020202020204" pitchFamily="34" charset="0"/>
                <a:cs typeface="Arial" panose="020B0604020202020204" pitchFamily="34" charset="0"/>
              </a:rPr>
              <a:t>: Assemblage </a:t>
            </a:r>
            <a:r>
              <a:rPr lang="fr-FR" dirty="0">
                <a:latin typeface="Arial" panose="020B0604020202020204" pitchFamily="34" charset="0"/>
                <a:cs typeface="Arial" panose="020B0604020202020204" pitchFamily="34" charset="0"/>
              </a:rPr>
              <a:t>intime de deux ou plusieurs éléments non miscibles, de forme et structures différentes, dont les qualités se complètent pour donner un matériau hétérogène dont les performances globales sont considérablement améliorées.</a:t>
            </a:r>
          </a:p>
        </p:txBody>
      </p:sp>
    </p:spTree>
    <p:extLst>
      <p:ext uri="{BB962C8B-B14F-4D97-AF65-F5344CB8AC3E}">
        <p14:creationId xmlns:p14="http://schemas.microsoft.com/office/powerpoint/2010/main" val="3662609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9585" y="1555712"/>
            <a:ext cx="10395857" cy="38843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Bonne </a:t>
            </a:r>
            <a:r>
              <a:rPr lang="fr-FR" dirty="0">
                <a:latin typeface="Arial" panose="020B0604020202020204" pitchFamily="34" charset="0"/>
                <a:cs typeface="Arial" panose="020B0604020202020204" pitchFamily="34" charset="0"/>
              </a:rPr>
              <a:t>résistance spécifique (caractéristiques mécaniques / densité)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Module </a:t>
            </a:r>
            <a:r>
              <a:rPr lang="fr-FR" dirty="0">
                <a:latin typeface="Arial" panose="020B0604020202020204" pitchFamily="34" charset="0"/>
                <a:cs typeface="Arial" panose="020B0604020202020204" pitchFamily="34" charset="0"/>
              </a:rPr>
              <a:t>spécifique élevé (module d’Young / densité)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Bonne </a:t>
            </a:r>
            <a:r>
              <a:rPr lang="fr-FR" dirty="0">
                <a:latin typeface="Arial" panose="020B0604020202020204" pitchFamily="34" charset="0"/>
                <a:cs typeface="Arial" panose="020B0604020202020204" pitchFamily="34" charset="0"/>
              </a:rPr>
              <a:t>tenue à la fatigue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Fail-</a:t>
            </a:r>
            <a:r>
              <a:rPr lang="fr-FR" dirty="0" err="1" smtClean="0">
                <a:latin typeface="Arial" panose="020B0604020202020204" pitchFamily="34" charset="0"/>
                <a:cs typeface="Arial" panose="020B0604020202020204" pitchFamily="34" charset="0"/>
              </a:rPr>
              <a:t>safe</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de part sa conception (risques de propagation de criques minimes)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Bonne </a:t>
            </a:r>
            <a:r>
              <a:rPr lang="fr-FR" dirty="0">
                <a:latin typeface="Arial" panose="020B0604020202020204" pitchFamily="34" charset="0"/>
                <a:cs typeface="Arial" panose="020B0604020202020204" pitchFamily="34" charset="0"/>
              </a:rPr>
              <a:t>tenue à la corrosion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Dilatation </a:t>
            </a:r>
            <a:r>
              <a:rPr lang="fr-FR" dirty="0">
                <a:latin typeface="Arial" panose="020B0604020202020204" pitchFamily="34" charset="0"/>
                <a:cs typeface="Arial" panose="020B0604020202020204" pitchFamily="34" charset="0"/>
              </a:rPr>
              <a:t>thermique faible (notamment pour le kevlar et le carbone) ;</a:t>
            </a:r>
          </a:p>
          <a:p>
            <a:pPr marL="285750" lvl="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Fabrication </a:t>
            </a:r>
            <a:r>
              <a:rPr lang="fr-FR" dirty="0">
                <a:latin typeface="Arial" panose="020B0604020202020204" pitchFamily="34" charset="0"/>
                <a:cs typeface="Arial" panose="020B0604020202020204" pitchFamily="34" charset="0"/>
              </a:rPr>
              <a:t>aisée des pièces </a:t>
            </a:r>
            <a:r>
              <a:rPr lang="fr-FR" dirty="0" smtClean="0">
                <a:latin typeface="Arial" panose="020B0604020202020204" pitchFamily="34" charset="0"/>
                <a:cs typeface="Arial" panose="020B0604020202020204" pitchFamily="34" charset="0"/>
              </a:rPr>
              <a:t>(Minimiser les </a:t>
            </a:r>
            <a:r>
              <a:rPr lang="fr-FR" dirty="0">
                <a:latin typeface="Arial" panose="020B0604020202020204" pitchFamily="34" charset="0"/>
                <a:cs typeface="Arial" panose="020B0604020202020204" pitchFamily="34" charset="0"/>
              </a:rPr>
              <a:t>coûts).</a:t>
            </a:r>
          </a:p>
        </p:txBody>
      </p:sp>
      <p:sp>
        <p:nvSpPr>
          <p:cNvPr id="7" name="Titre 1"/>
          <p:cNvSpPr txBox="1">
            <a:spLocks/>
          </p:cNvSpPr>
          <p:nvPr/>
        </p:nvSpPr>
        <p:spPr>
          <a:xfrm>
            <a:off x="4010850" y="401220"/>
            <a:ext cx="4453328" cy="48931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dirty="0" smtClean="0">
                <a:latin typeface="Arial" panose="020B0604020202020204" pitchFamily="34" charset="0"/>
                <a:cs typeface="Arial" panose="020B0604020202020204" pitchFamily="34" charset="0"/>
              </a:rPr>
              <a:t>Matériaux composites: Qualités</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9627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343" y="182356"/>
            <a:ext cx="6038012" cy="598261"/>
          </a:xfrm>
        </p:spPr>
        <p:txBody>
          <a:bodyPr>
            <a:normAutofit/>
          </a:bodyPr>
          <a:lstStyle/>
          <a:p>
            <a:pPr algn="ctr"/>
            <a:r>
              <a:rPr lang="fr-FR" sz="2400" dirty="0">
                <a:latin typeface="Arial" panose="020B0604020202020204" pitchFamily="34" charset="0"/>
                <a:cs typeface="Arial" panose="020B0604020202020204" pitchFamily="34" charset="0"/>
              </a:rPr>
              <a:t>Matériaux composites: </a:t>
            </a:r>
            <a:r>
              <a:rPr lang="fr-FR" sz="2400" dirty="0" smtClean="0">
                <a:latin typeface="Arial" panose="020B0604020202020204" pitchFamily="34" charset="0"/>
                <a:cs typeface="Arial" panose="020B0604020202020204" pitchFamily="34" charset="0"/>
              </a:rPr>
              <a:t>Constitution</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40517" y="1245260"/>
            <a:ext cx="5209652"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Deux parties principales constituent le matériau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les </a:t>
            </a:r>
            <a:r>
              <a:rPr lang="fr-FR" dirty="0" smtClean="0">
                <a:latin typeface="Arial" panose="020B0604020202020204" pitchFamily="34" charset="0"/>
                <a:cs typeface="Arial" panose="020B0604020202020204" pitchFamily="34" charset="0"/>
              </a:rPr>
              <a:t>fibres, armature ou renfort </a:t>
            </a:r>
            <a:r>
              <a:rPr lang="fr-FR" dirty="0">
                <a:latin typeface="Arial" panose="020B0604020202020204" pitchFamily="34" charset="0"/>
                <a:cs typeface="Arial" panose="020B0604020202020204" pitchFamily="34" charset="0"/>
              </a:rPr>
              <a:t>;</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matrice ou liant</a:t>
            </a:r>
            <a:r>
              <a:rPr lang="fr-FR" dirty="0" smtClean="0">
                <a:latin typeface="Arial" panose="020B0604020202020204" pitchFamily="34" charset="0"/>
                <a:cs typeface="Arial" panose="020B0604020202020204" pitchFamily="34" charset="0"/>
              </a:rPr>
              <a:t>.</a:t>
            </a:r>
          </a:p>
          <a:p>
            <a:pPr>
              <a:lnSpc>
                <a:spcPct val="150000"/>
              </a:lnSpc>
            </a:pPr>
            <a:r>
              <a:rPr lang="fr-FR" dirty="0">
                <a:latin typeface="Arial" panose="020B0604020202020204" pitchFamily="34" charset="0"/>
                <a:cs typeface="Arial" panose="020B0604020202020204" pitchFamily="34" charset="0"/>
              </a:rPr>
              <a:t>Lorsque l’on nomme un composite, on cite: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premier le matériau armature ou fibres;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second le matériau liant ou matrice.</a:t>
            </a:r>
          </a:p>
          <a:p>
            <a:pPr lvl="0">
              <a:lnSpc>
                <a:spcPct val="150000"/>
              </a:lnSpc>
            </a:pPr>
            <a:endParaRPr lang="fr-FR"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350" y="1226160"/>
            <a:ext cx="5882662" cy="3019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40517" y="4468566"/>
            <a:ext cx="1138185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latin typeface="Arial" panose="020B0604020202020204" pitchFamily="34" charset="0"/>
                <a:cs typeface="Arial" panose="020B0604020202020204" pitchFamily="34" charset="0"/>
              </a:rPr>
              <a:t>Exemple </a:t>
            </a:r>
            <a:r>
              <a:rPr lang="fr-FR" dirty="0">
                <a:latin typeface="Arial" panose="020B0604020202020204" pitchFamily="34" charset="0"/>
                <a:cs typeface="Arial" panose="020B0604020202020204" pitchFamily="34" charset="0"/>
              </a:rPr>
              <a:t>: carbone / époxy</a:t>
            </a:r>
            <a:r>
              <a:rPr lang="fr-FR" dirty="0" smtClean="0">
                <a:latin typeface="Arial" panose="020B0604020202020204" pitchFamily="34" charset="0"/>
                <a:cs typeface="Arial" panose="020B0604020202020204" pitchFamily="34" charset="0"/>
              </a:rPr>
              <a:t>.</a:t>
            </a:r>
          </a:p>
          <a:p>
            <a:pPr>
              <a:lnSpc>
                <a:spcPct val="150000"/>
              </a:lnSpc>
            </a:pPr>
            <a:r>
              <a:rPr lang="fr-FR" dirty="0">
                <a:latin typeface="Arial" panose="020B0604020202020204" pitchFamily="34" charset="0"/>
                <a:cs typeface="Arial" panose="020B0604020202020204" pitchFamily="34" charset="0"/>
              </a:rPr>
              <a:t>Exemple d’application domestique simple: </a:t>
            </a: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pneumatiques (armature fer ou toile, liant caoutchouc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60639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3631" y="136525"/>
            <a:ext cx="9319845" cy="531690"/>
          </a:xfrm>
        </p:spPr>
        <p:txBody>
          <a:bodyPr>
            <a:normAutofit/>
          </a:bodyPr>
          <a:lstStyle/>
          <a:p>
            <a:pPr algn="ctr"/>
            <a:r>
              <a:rPr lang="fr-FR" sz="2400" dirty="0">
                <a:latin typeface="Arial" panose="020B0604020202020204" pitchFamily="34" charset="0"/>
                <a:cs typeface="Arial" panose="020B0604020202020204" pitchFamily="34" charset="0"/>
              </a:rPr>
              <a:t>Matériaux composites: </a:t>
            </a:r>
            <a:r>
              <a:rPr lang="fr-FR" sz="2400" dirty="0" smtClean="0">
                <a:latin typeface="Arial" panose="020B0604020202020204" pitchFamily="34" charset="0"/>
                <a:cs typeface="Arial" panose="020B0604020202020204" pitchFamily="34" charset="0"/>
              </a:rPr>
              <a:t>Les </a:t>
            </a:r>
            <a:r>
              <a:rPr lang="fr-FR" sz="2400" dirty="0">
                <a:latin typeface="Arial" panose="020B0604020202020204" pitchFamily="34" charset="0"/>
                <a:cs typeface="Arial" panose="020B0604020202020204" pitchFamily="34" charset="0"/>
              </a:rPr>
              <a:t>Fibres ou </a:t>
            </a:r>
            <a:r>
              <a:rPr lang="fr-FR" sz="2400" dirty="0" smtClean="0">
                <a:latin typeface="Arial" panose="020B0604020202020204" pitchFamily="34" charset="0"/>
                <a:cs typeface="Arial" panose="020B0604020202020204" pitchFamily="34" charset="0"/>
              </a:rPr>
              <a:t>armature</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707572" y="1163149"/>
            <a:ext cx="10646228" cy="21698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1">
              <a:lnSpc>
                <a:spcPct val="150000"/>
              </a:lnSpc>
            </a:pPr>
            <a:r>
              <a:rPr lang="fr-FR" b="1" dirty="0" smtClean="0">
                <a:latin typeface="Arial" panose="020B0604020202020204" pitchFamily="34" charset="0"/>
                <a:cs typeface="Arial" panose="020B0604020202020204" pitchFamily="34" charset="0"/>
              </a:rPr>
              <a:t>Rôle</a:t>
            </a:r>
            <a:endParaRPr lang="fr-FR" b="1"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donner au matériau les caractéristiques mécaniques maximum, par utilisation de fibres longues et continues ayant de bonnes performances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reprendre la majeure partie des efforts par orientation précise des fibres, pour supporter les charges et contraintes maximum appliquées à la pièce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5" name="Picture 4"/>
          <p:cNvPicPr/>
          <p:nvPr/>
        </p:nvPicPr>
        <p:blipFill rotWithShape="1">
          <a:blip r:embed="rId3"/>
          <a:srcRect l="37515" t="29976" r="53405" b="63128"/>
          <a:stretch/>
        </p:blipFill>
        <p:spPr bwMode="auto">
          <a:xfrm>
            <a:off x="7532272" y="3494556"/>
            <a:ext cx="3821528" cy="2585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 name="Rectangle 2"/>
          <p:cNvSpPr/>
          <p:nvPr/>
        </p:nvSpPr>
        <p:spPr>
          <a:xfrm>
            <a:off x="707572" y="3494556"/>
            <a:ext cx="6096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lvl="2">
              <a:lnSpc>
                <a:spcPct val="150000"/>
              </a:lnSpc>
            </a:pPr>
            <a:r>
              <a:rPr lang="fr-FR" b="1" dirty="0">
                <a:latin typeface="Arial" panose="020B0604020202020204" pitchFamily="34" charset="0"/>
                <a:cs typeface="Arial" panose="020B0604020202020204" pitchFamily="34" charset="0"/>
              </a:rPr>
              <a:t>Principales qualités requises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caractéristiques mécaniques élevées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légèreté;</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compatibilité avec le liant (résines)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résistance thermique bonne;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adaptabilité aux procédés de mise en œuvre.</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518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6060" y="1283216"/>
            <a:ext cx="8241323" cy="21698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Les fibres sont d’origine : </a:t>
            </a:r>
            <a:endParaRPr lang="fr-FR" dirty="0" smtClean="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Métallique;</a:t>
            </a: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Minérale;</a:t>
            </a: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Synthétique;</a:t>
            </a: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métalloïdique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5" name="Titre 1"/>
          <p:cNvSpPr txBox="1">
            <a:spLocks/>
          </p:cNvSpPr>
          <p:nvPr/>
        </p:nvSpPr>
        <p:spPr>
          <a:xfrm>
            <a:off x="1606060" y="211015"/>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Différents </a:t>
            </a:r>
            <a:r>
              <a:rPr lang="fr-FR" sz="2400" dirty="0" smtClean="0">
                <a:latin typeface="Arial" panose="020B0604020202020204" pitchFamily="34" charset="0"/>
                <a:cs typeface="Arial" panose="020B0604020202020204" pitchFamily="34" charset="0"/>
              </a:rPr>
              <a:t>types des f</a:t>
            </a:r>
            <a:r>
              <a:rPr lang="fr-FR" sz="2400" dirty="0" smtClean="0">
                <a:latin typeface="Arial" panose="020B0604020202020204" pitchFamily="34" charset="0"/>
                <a:cs typeface="Arial" panose="020B0604020202020204" pitchFamily="34" charset="0"/>
              </a:rPr>
              <a:t>ibres et des armature:</a:t>
            </a:r>
            <a:endParaRPr lang="fr-FR" sz="2400" dirty="0">
              <a:latin typeface="Arial" panose="020B0604020202020204" pitchFamily="34" charset="0"/>
              <a:cs typeface="Arial" panose="020B0604020202020204" pitchFamily="34" charset="0"/>
            </a:endParaRPr>
          </a:p>
        </p:txBody>
      </p:sp>
      <p:sp>
        <p:nvSpPr>
          <p:cNvPr id="2" name="Rectangle 1"/>
          <p:cNvSpPr/>
          <p:nvPr/>
        </p:nvSpPr>
        <p:spPr>
          <a:xfrm>
            <a:off x="1606060" y="3800344"/>
            <a:ext cx="824132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En construction aéronautique on utilise surtout :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de verre (GFRP),</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d’aramide (AFRP)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de carbone (CFRP). </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4470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3414" y="932742"/>
            <a:ext cx="7918940" cy="54938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Elaborées à partir de :</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Aciers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alliages d’aluminium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titane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molybdène, tungstène, béryllium...</a:t>
            </a:r>
          </a:p>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Propriétés mécaniques intéressantes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mécanique à chaud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excellente conductibilité.</a:t>
            </a:r>
          </a:p>
          <a:p>
            <a:pPr>
              <a:lnSpc>
                <a:spcPct val="150000"/>
              </a:lnSpc>
            </a:pP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Densité importante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risques de couples galvaniques avec les matrices </a:t>
            </a:r>
            <a:r>
              <a:rPr lang="fr-FR" dirty="0" smtClean="0">
                <a:latin typeface="Arial" panose="020B0604020202020204" pitchFamily="34" charset="0"/>
                <a:cs typeface="Arial" panose="020B0604020202020204" pitchFamily="34" charset="0"/>
              </a:rPr>
              <a:t>métalliques (corrosion</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6" name="Titre 1"/>
          <p:cNvSpPr txBox="1">
            <a:spLocks/>
          </p:cNvSpPr>
          <p:nvPr/>
        </p:nvSpPr>
        <p:spPr>
          <a:xfrm>
            <a:off x="1473567" y="136904"/>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métalliques</a:t>
            </a:r>
            <a:endParaRPr lang="fr-FR" sz="24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1" y="1409190"/>
            <a:ext cx="3400808" cy="1529862"/>
          </a:xfrm>
          <a:prstGeom prst="rect">
            <a:avLst/>
          </a:prstGeom>
        </p:spPr>
      </p:pic>
      <p:pic>
        <p:nvPicPr>
          <p:cNvPr id="9" name="Picture 2" descr="Aciers non alliés et alliés de qualité - A3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679648"/>
            <a:ext cx="3400809" cy="142731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011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378" y="939984"/>
            <a:ext cx="7734300" cy="54938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plus connue est la fibre de verre, c’est l’ancêtre des fibres structurales (1950). </a:t>
            </a:r>
          </a:p>
          <a:p>
            <a:pPr>
              <a:lnSpc>
                <a:spcPct val="150000"/>
              </a:lnSpc>
            </a:pPr>
            <a:r>
              <a:rPr lang="fr-FR" b="1" dirty="0" smtClean="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Rapport performances mécaniques / prix, très intéressant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disponible sous toutes les formes (fils, tresses, mâts) ;</a:t>
            </a:r>
          </a:p>
          <a:p>
            <a:pPr marL="285750" lvl="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faible </a:t>
            </a:r>
            <a:r>
              <a:rPr lang="fr-FR" dirty="0">
                <a:latin typeface="Arial" panose="020B0604020202020204" pitchFamily="34" charset="0"/>
                <a:cs typeface="Arial" panose="020B0604020202020204" pitchFamily="34" charset="0"/>
              </a:rPr>
              <a:t>dilatation et conductibilité thermique ;</a:t>
            </a:r>
          </a:p>
          <a:p>
            <a:pPr marL="285750" lvl="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bonne </a:t>
            </a:r>
            <a:r>
              <a:rPr lang="fr-FR" dirty="0">
                <a:latin typeface="Arial" panose="020B0604020202020204" pitchFamily="34" charset="0"/>
                <a:cs typeface="Arial" panose="020B0604020202020204" pitchFamily="34" charset="0"/>
              </a:rPr>
              <a:t>résistance à l’humidité et à la corrosion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résistance assez bonne avec la température (performances mécaniques conservées à 50 % sous 360°C</a:t>
            </a:r>
            <a:r>
              <a:rPr lang="fr-FR" dirty="0" smtClean="0">
                <a:latin typeface="Arial" panose="020B0604020202020204" pitchFamily="34" charset="0"/>
                <a:cs typeface="Arial" panose="020B0604020202020204" pitchFamily="34" charset="0"/>
              </a:rPr>
              <a:t>).</a:t>
            </a:r>
          </a:p>
          <a:p>
            <a:pPr>
              <a:lnSpc>
                <a:spcPct val="150000"/>
              </a:lnSpc>
            </a:pPr>
            <a:r>
              <a:rPr lang="fr-FR" b="1" dirty="0" smtClean="0">
                <a:latin typeface="Arial" panose="020B0604020202020204" pitchFamily="34" charset="0"/>
                <a:cs typeface="Arial" panose="020B0604020202020204" pitchFamily="34" charset="0"/>
              </a:rPr>
              <a:t>Inconvénients</a:t>
            </a:r>
            <a:endParaRPr lang="fr-FR" dirty="0" smtClean="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Performances </a:t>
            </a:r>
            <a:r>
              <a:rPr lang="fr-FR" dirty="0">
                <a:latin typeface="Arial" panose="020B0604020202020204" pitchFamily="34" charset="0"/>
                <a:cs typeface="Arial" panose="020B0604020202020204" pitchFamily="34" charset="0"/>
              </a:rPr>
              <a:t>mécaniques spécifiques moyennes, comparées à d’autres fibres (E≈8 000);</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rigidité en flexion</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5" name="Titre 1"/>
          <p:cNvSpPr txBox="1">
            <a:spLocks/>
          </p:cNvSpPr>
          <p:nvPr/>
        </p:nvSpPr>
        <p:spPr>
          <a:xfrm>
            <a:off x="1181100" y="140677"/>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a:t>
            </a:r>
            <a:r>
              <a:rPr lang="fr-FR" sz="2400" dirty="0" smtClean="0">
                <a:latin typeface="Arial" panose="020B0604020202020204" pitchFamily="34" charset="0"/>
                <a:cs typeface="Arial" panose="020B0604020202020204" pitchFamily="34" charset="0"/>
              </a:rPr>
              <a:t>minérales</a:t>
            </a:r>
            <a:endParaRPr lang="fr-FR"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540" y="2469846"/>
            <a:ext cx="2982424"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59207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99" y="1802230"/>
            <a:ext cx="643596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lvl="0">
              <a:lnSpc>
                <a:spcPct val="150000"/>
              </a:lnSpc>
            </a:pPr>
            <a:r>
              <a:rPr lang="fr-FR" dirty="0">
                <a:latin typeface="Arial" panose="020B0604020202020204" pitchFamily="34" charset="0"/>
                <a:cs typeface="Arial" panose="020B0604020202020204" pitchFamily="34" charset="0"/>
              </a:rPr>
              <a:t>Utilisées pour la construction de pièces ou éléments faiblement sollicités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planchers, plafonds cabines et soutes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portes et cloisons </a:t>
            </a:r>
            <a:r>
              <a:rPr lang="fr-FR" dirty="0" err="1">
                <a:latin typeface="Arial" panose="020B0604020202020204" pitchFamily="34" charset="0"/>
                <a:cs typeface="Arial" panose="020B0604020202020204" pitchFamily="34" charset="0"/>
              </a:rPr>
              <a:t>Galleys</a:t>
            </a:r>
            <a:r>
              <a:rPr lang="fr-FR" dirty="0">
                <a:latin typeface="Arial" panose="020B0604020202020204" pitchFamily="34" charset="0"/>
                <a:cs typeface="Arial" panose="020B0604020202020204" pitchFamily="34" charset="0"/>
              </a:rPr>
              <a: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capots légers GTR, carénages, portes de visites, etc</a:t>
            </a:r>
            <a:r>
              <a:rPr lang="fr-FR" dirty="0" smtClean="0">
                <a:latin typeface="Arial" panose="020B0604020202020204" pitchFamily="34" charset="0"/>
                <a:cs typeface="Arial" panose="020B0604020202020204" pitchFamily="34" charset="0"/>
              </a:rPr>
              <a:t>.... </a:t>
            </a:r>
            <a:endParaRPr lang="fr-FR" dirty="0">
              <a:latin typeface="Arial" panose="020B0604020202020204" pitchFamily="34" charset="0"/>
              <a:cs typeface="Arial" panose="020B0604020202020204" pitchFamily="34" charset="0"/>
            </a:endParaRPr>
          </a:p>
        </p:txBody>
      </p:sp>
      <p:sp>
        <p:nvSpPr>
          <p:cNvPr id="6"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a:t>
            </a:r>
            <a:r>
              <a:rPr lang="fr-FR" sz="2400" dirty="0" smtClean="0">
                <a:latin typeface="Arial" panose="020B0604020202020204" pitchFamily="34" charset="0"/>
                <a:cs typeface="Arial" panose="020B0604020202020204" pitchFamily="34" charset="0"/>
              </a:rPr>
              <a:t>minérales (suite)</a:t>
            </a:r>
            <a:endParaRPr lang="fr-FR" sz="240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398" y="1802230"/>
            <a:ext cx="4266847" cy="2864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685799" y="5288504"/>
            <a:ext cx="11072445" cy="8785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Leur tendance au vieillissement et leur faible tenue en fatigue en limite l’emploi pour des pièces très sollicitées où, on leur préfère d’autres fibres (kevlar ou carbone)</a:t>
            </a:r>
            <a:endParaRPr lang="fr-FR" dirty="0"/>
          </a:p>
        </p:txBody>
      </p:sp>
    </p:spTree>
    <p:extLst>
      <p:ext uri="{BB962C8B-B14F-4D97-AF65-F5344CB8AC3E}">
        <p14:creationId xmlns:p14="http://schemas.microsoft.com/office/powerpoint/2010/main" val="338414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3207" y="957568"/>
            <a:ext cx="7617070"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A l’origine de polyamides aromatique dont la plus connue est le </a:t>
            </a:r>
            <a:r>
              <a:rPr lang="fr-FR" dirty="0" smtClean="0">
                <a:latin typeface="Arial" panose="020B0604020202020204" pitchFamily="34" charset="0"/>
                <a:cs typeface="Arial" panose="020B0604020202020204" pitchFamily="34" charset="0"/>
              </a:rPr>
              <a:t>kevlar. Exemples </a:t>
            </a:r>
            <a:r>
              <a:rPr lang="fr-FR" dirty="0">
                <a:latin typeface="Arial" panose="020B0604020202020204" pitchFamily="34" charset="0"/>
                <a:cs typeface="Arial" panose="020B0604020202020204" pitchFamily="34" charset="0"/>
              </a:rPr>
              <a: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kevlar 29 - bas module E = 6700</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kevlar 49 - haut module E = 13200 (application aéronautique)</a:t>
            </a:r>
          </a:p>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Excellente résistance spécifique à la rupture en traction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300, E=13 000)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densité (σ= 1,45)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dilatation thermique nulle voire négative (sens longitudinal des fibres)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à la fatigue, aux chocs et aux agents chimiques (sauf les acides et bases forts)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absorption des vibrations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auto-extinguible (ne dégage pas de fumée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synthétiques ou aramides</a:t>
            </a:r>
            <a:endParaRPr lang="fr-FR" sz="2400" dirty="0">
              <a:latin typeface="Arial" panose="020B0604020202020204" pitchFamily="34" charset="0"/>
              <a:cs typeface="Arial" panose="020B0604020202020204" pitchFamily="34" charset="0"/>
            </a:endParaRPr>
          </a:p>
        </p:txBody>
      </p:sp>
      <p:pic>
        <p:nvPicPr>
          <p:cNvPr id="2050" name="Picture 2" descr="WHAT IS KEVLAR? TYPES OF KEV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621" y="1246798"/>
            <a:ext cx="2438400" cy="1876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Grossiste kevlar 29-Acheter les meilleurs kevlar 29 lots de la Chine kevlar  29 Grossistes en ligne | Alibaba.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621" y="3704474"/>
            <a:ext cx="2438400" cy="1790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75884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830" y="1688283"/>
            <a:ext cx="674077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latin typeface="Arial" panose="020B0604020202020204" pitchFamily="34" charset="0"/>
                <a:cs typeface="Arial" panose="020B0604020202020204" pitchFamily="34" charset="0"/>
              </a:rPr>
              <a:t>Inconvénients</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Mauvaise résistance à la </a:t>
            </a:r>
            <a:r>
              <a:rPr lang="fr-FR" dirty="0" smtClean="0">
                <a:latin typeface="Arial" panose="020B0604020202020204" pitchFamily="34" charset="0"/>
                <a:cs typeface="Arial" panose="020B0604020202020204" pitchFamily="34" charset="0"/>
              </a:rPr>
              <a:t>compression;</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absorbe l’humidité (dégrade les caractéristiques</a:t>
            </a:r>
            <a:r>
              <a:rPr lang="fr-FR" dirty="0" smtClean="0">
                <a:latin typeface="Arial" panose="020B0604020202020204" pitchFamily="34" charset="0"/>
                <a:cs typeface="Arial" panose="020B0604020202020204" pitchFamily="34" charset="0"/>
              </a:rPr>
              <a:t>);</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faible adhérence avec les résines ;</a:t>
            </a: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résistance à la coupure élevée (usinabilité délicate</a:t>
            </a:r>
            <a:r>
              <a:rPr lang="fr-FR" dirty="0" smtClean="0">
                <a:latin typeface="Arial" panose="020B0604020202020204" pitchFamily="34" charset="0"/>
                <a:cs typeface="Arial" panose="020B0604020202020204" pitchFamily="34" charset="0"/>
              </a:rPr>
              <a:t>);</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sensibilité aux UV (dégrade les performances</a:t>
            </a:r>
            <a:r>
              <a:rPr lang="fr-FR" dirty="0" smtClean="0">
                <a:latin typeface="Arial" panose="020B0604020202020204" pitchFamily="34" charset="0"/>
                <a:cs typeface="Arial" panose="020B0604020202020204" pitchFamily="34" charset="0"/>
              </a:rPr>
              <a:t>);</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température maximum d’utilisation </a:t>
            </a:r>
            <a:r>
              <a:rPr lang="fr-FR" dirty="0" smtClean="0">
                <a:latin typeface="Arial" panose="020B0604020202020204" pitchFamily="34" charset="0"/>
                <a:cs typeface="Arial" panose="020B0604020202020204" pitchFamily="34" charset="0"/>
              </a:rPr>
              <a:t>170°C;</a:t>
            </a:r>
            <a:endParaRPr lang="fr-FR" dirty="0" smtClean="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ne fond pas, se décompose vers 480°C</a:t>
            </a:r>
            <a:r>
              <a:rPr lang="fr-FR" dirty="0" smtClean="0">
                <a:latin typeface="Arial" panose="020B0604020202020204" pitchFamily="34" charset="0"/>
                <a:cs typeface="Arial" panose="020B0604020202020204" pitchFamily="34" charset="0"/>
              </a:rPr>
              <a:t>.</a:t>
            </a:r>
            <a:r>
              <a:rPr lang="fr-FR" b="1" dirty="0" smtClean="0">
                <a:latin typeface="Arial" panose="020B0604020202020204" pitchFamily="34" charset="0"/>
                <a:cs typeface="Arial" panose="020B0604020202020204" pitchFamily="34" charset="0"/>
              </a:rPr>
              <a:t> </a:t>
            </a:r>
          </a:p>
          <a:p>
            <a:pPr lvl="0"/>
            <a:endParaRPr lang="fr-FR" b="1" dirty="0" smtClean="0">
              <a:latin typeface="Arial" panose="020B0604020202020204" pitchFamily="34" charset="0"/>
              <a:cs typeface="Arial" panose="020B0604020202020204" pitchFamily="34" charset="0"/>
            </a:endParaRPr>
          </a:p>
          <a:p>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a:latin typeface="Arial" panose="020B0604020202020204" pitchFamily="34" charset="0"/>
                <a:cs typeface="Arial" panose="020B0604020202020204" pitchFamily="34" charset="0"/>
              </a:rPr>
              <a:t>Tubes ou réservoirs soumis à fortes </a:t>
            </a:r>
            <a:r>
              <a:rPr lang="fr-FR" dirty="0" smtClean="0">
                <a:latin typeface="Arial" panose="020B0604020202020204" pitchFamily="34" charset="0"/>
                <a:cs typeface="Arial" panose="020B0604020202020204" pitchFamily="34" charset="0"/>
              </a:rPr>
              <a:t>pressions;</a:t>
            </a:r>
            <a:endParaRPr lang="fr-FR"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a:latin typeface="Arial" panose="020B0604020202020204" pitchFamily="34" charset="0"/>
                <a:cs typeface="Arial" panose="020B0604020202020204" pitchFamily="34" charset="0"/>
              </a:rPr>
              <a:t>capots GTR et carénages mâts supports (</a:t>
            </a:r>
            <a:r>
              <a:rPr lang="fr-FR" dirty="0" err="1">
                <a:latin typeface="Arial" panose="020B0604020202020204" pitchFamily="34" charset="0"/>
                <a:cs typeface="Arial" panose="020B0604020202020204" pitchFamily="34" charset="0"/>
              </a:rPr>
              <a:t>pode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a:latin typeface="Arial" panose="020B0604020202020204" pitchFamily="34" charset="0"/>
                <a:cs typeface="Arial" panose="020B0604020202020204" pitchFamily="34" charset="0"/>
              </a:rPr>
              <a:t>panneaux fixes dérive, bords d’attaque, de fuite d’aile, </a:t>
            </a:r>
            <a:r>
              <a:rPr lang="fr-FR" dirty="0" err="1" smtClean="0">
                <a:latin typeface="Arial" panose="020B0604020202020204" pitchFamily="34" charset="0"/>
                <a:cs typeface="Arial" panose="020B0604020202020204" pitchFamily="34" charset="0"/>
              </a:rPr>
              <a:t>etc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fr-FR" dirty="0">
                <a:latin typeface="Arial" panose="020B0604020202020204" pitchFamily="34" charset="0"/>
                <a:cs typeface="Arial" panose="020B0604020202020204" pitchFamily="34" charset="0"/>
              </a:rPr>
              <a:t>matériaux ablatifs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synthétiques ou </a:t>
            </a:r>
            <a:r>
              <a:rPr lang="fr-FR" sz="2400" dirty="0" smtClean="0">
                <a:latin typeface="Arial" panose="020B0604020202020204" pitchFamily="34" charset="0"/>
                <a:cs typeface="Arial" panose="020B0604020202020204" pitchFamily="34" charset="0"/>
              </a:rPr>
              <a:t>aramides (suite)</a:t>
            </a:r>
            <a:endParaRPr lang="fr-FR" sz="24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7615" y="4239638"/>
            <a:ext cx="3962400" cy="1555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615" y="1547606"/>
            <a:ext cx="3962400" cy="174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4174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4440283" y="149587"/>
            <a:ext cx="3027317" cy="813434"/>
          </a:xfrm>
          <a:prstGeom prst="rect">
            <a:avLst/>
          </a:prstGeom>
        </p:spPr>
        <p:txBody>
          <a:bodyPr vert="horz" lIns="109728" tIns="54864" rIns="109728" bIns="54864"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Plan</a:t>
            </a:r>
          </a:p>
        </p:txBody>
      </p:sp>
      <p:sp>
        <p:nvSpPr>
          <p:cNvPr id="6" name="Rectangle 5"/>
          <p:cNvSpPr/>
          <p:nvPr/>
        </p:nvSpPr>
        <p:spPr>
          <a:xfrm>
            <a:off x="1757602" y="1620263"/>
            <a:ext cx="8367355" cy="3416320"/>
          </a:xfrm>
          <a:prstGeom prst="rect">
            <a:avLst/>
          </a:prstGeom>
        </p:spPr>
        <p:txBody>
          <a:bodyPr wrap="none">
            <a:spAutoFit/>
          </a:bodyPr>
          <a:lstStyle/>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Objectif pédagogique</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Notions sur les charges et les contraintes</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Les contraintes appliquées sur l’aile d’un avion</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Application pratique</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Evaluation</a:t>
            </a:r>
          </a:p>
        </p:txBody>
      </p:sp>
      <p:sp>
        <p:nvSpPr>
          <p:cNvPr id="2" name="Espace réservé du numéro de diapositive 1"/>
          <p:cNvSpPr>
            <a:spLocks noGrp="1"/>
          </p:cNvSpPr>
          <p:nvPr>
            <p:ph type="sldNum" sz="quarter" idx="12"/>
          </p:nvPr>
        </p:nvSpPr>
        <p:spPr/>
        <p:txBody>
          <a:bodyPr/>
          <a:lstStyle/>
          <a:p>
            <a:fld id="{52546A5F-30BF-4F18-BDC9-2A645E21CF39}" type="slidenum">
              <a:rPr lang="fr-FR" sz="1920" b="1"/>
              <a:t>5</a:t>
            </a:fld>
            <a:endParaRPr lang="fr-FR" sz="1920" b="1" dirty="0"/>
          </a:p>
        </p:txBody>
      </p:sp>
    </p:spTree>
    <p:extLst>
      <p:ext uri="{BB962C8B-B14F-4D97-AF65-F5344CB8AC3E}">
        <p14:creationId xmlns:p14="http://schemas.microsoft.com/office/powerpoint/2010/main" val="42519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9108" y="2065399"/>
            <a:ext cx="7379677" cy="22224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200000"/>
              </a:lnSpc>
            </a:pPr>
            <a:r>
              <a:rPr lang="fr-FR" dirty="0">
                <a:latin typeface="Arial" panose="020B0604020202020204" pitchFamily="34" charset="0"/>
                <a:cs typeface="Arial" panose="020B0604020202020204" pitchFamily="34" charset="0"/>
              </a:rPr>
              <a:t>Essentiellement fibres </a:t>
            </a:r>
            <a:r>
              <a:rPr lang="fr-FR" dirty="0" smtClean="0">
                <a:latin typeface="Arial" panose="020B0604020202020204" pitchFamily="34" charset="0"/>
                <a:cs typeface="Arial" panose="020B0604020202020204" pitchFamily="34" charset="0"/>
              </a:rPr>
              <a:t>de</a:t>
            </a:r>
          </a:p>
          <a:p>
            <a:pPr marL="28575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carbone</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de </a:t>
            </a:r>
            <a:r>
              <a:rPr lang="fr-FR" dirty="0">
                <a:latin typeface="Arial" panose="020B0604020202020204" pitchFamily="34" charset="0"/>
                <a:cs typeface="Arial" panose="020B0604020202020204" pitchFamily="34" charset="0"/>
              </a:rPr>
              <a:t>bore et </a:t>
            </a:r>
            <a:endParaRPr lang="fr-FR" dirty="0" smtClean="0">
              <a:latin typeface="Arial" panose="020B0604020202020204" pitchFamily="34" charset="0"/>
              <a:cs typeface="Arial" panose="020B0604020202020204" pitchFamily="34" charset="0"/>
            </a:endParaRPr>
          </a:p>
          <a:p>
            <a:pPr marL="285750" indent="-285750">
              <a:lnSpc>
                <a:spcPct val="20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de </a:t>
            </a:r>
            <a:r>
              <a:rPr lang="fr-FR" dirty="0">
                <a:latin typeface="Arial" panose="020B0604020202020204" pitchFamily="34" charset="0"/>
                <a:cs typeface="Arial" panose="020B0604020202020204" pitchFamily="34" charset="0"/>
              </a:rPr>
              <a:t>carbure de silicium</a:t>
            </a:r>
            <a:r>
              <a:rPr lang="fr-FR" dirty="0" smtClean="0">
                <a:latin typeface="Arial" panose="020B0604020202020204" pitchFamily="34" charset="0"/>
                <a:cs typeface="Arial" panose="020B0604020202020204" pitchFamily="34" charset="0"/>
              </a:rPr>
              <a:t>.</a:t>
            </a:r>
            <a:r>
              <a:rPr lang="fr-FR" b="1" i="1" dirty="0" smtClean="0">
                <a:latin typeface="Arial" panose="020B0604020202020204" pitchFamily="34" charset="0"/>
                <a:cs typeface="Arial" panose="020B0604020202020204" pitchFamily="34" charset="0"/>
              </a:rPr>
              <a:t> </a:t>
            </a:r>
            <a:endParaRPr lang="fr-FR" b="1" i="1" dirty="0">
              <a:latin typeface="Arial" panose="020B0604020202020204" pitchFamily="34" charset="0"/>
              <a:cs typeface="Arial" panose="020B0604020202020204" pitchFamily="34" charset="0"/>
            </a:endParaRP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2567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3532" y="968692"/>
            <a:ext cx="10515600" cy="507831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200000"/>
              </a:lnSpc>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Fibres </a:t>
            </a:r>
            <a:r>
              <a:rPr lang="fr-FR" dirty="0" smtClean="0">
                <a:latin typeface="Arial" panose="020B0604020202020204" pitchFamily="34" charset="0"/>
                <a:cs typeface="Arial" panose="020B0604020202020204" pitchFamily="34" charset="0"/>
              </a:rPr>
              <a:t>métalloïdiques sont  essentiellement des fibres de carbone</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de </a:t>
            </a:r>
            <a:r>
              <a:rPr lang="fr-FR" dirty="0">
                <a:latin typeface="Arial" panose="020B0604020202020204" pitchFamily="34" charset="0"/>
                <a:cs typeface="Arial" panose="020B0604020202020204" pitchFamily="34" charset="0"/>
              </a:rPr>
              <a:t>bore et </a:t>
            </a:r>
            <a:r>
              <a:rPr lang="fr-FR" dirty="0" smtClean="0">
                <a:latin typeface="Arial" panose="020B0604020202020204" pitchFamily="34" charset="0"/>
                <a:cs typeface="Arial" panose="020B0604020202020204" pitchFamily="34" charset="0"/>
              </a:rPr>
              <a:t>de </a:t>
            </a:r>
            <a:r>
              <a:rPr lang="fr-FR" dirty="0">
                <a:latin typeface="Arial" panose="020B0604020202020204" pitchFamily="34" charset="0"/>
                <a:cs typeface="Arial" panose="020B0604020202020204" pitchFamily="34" charset="0"/>
              </a:rPr>
              <a:t>carbure de silicium.</a:t>
            </a:r>
            <a:r>
              <a:rPr lang="fr-FR" b="1" i="1" dirty="0">
                <a:latin typeface="Arial" panose="020B0604020202020204" pitchFamily="34" charset="0"/>
                <a:cs typeface="Arial" panose="020B0604020202020204" pitchFamily="34" charset="0"/>
              </a:rPr>
              <a:t> </a:t>
            </a:r>
          </a:p>
          <a:p>
            <a:pPr algn="just"/>
            <a:endParaRPr lang="fr-FR" b="1" dirty="0" smtClean="0">
              <a:latin typeface="Arial" panose="020B0604020202020204" pitchFamily="34" charset="0"/>
              <a:cs typeface="Arial" panose="020B0604020202020204" pitchFamily="34" charset="0"/>
            </a:endParaRPr>
          </a:p>
          <a:p>
            <a:pPr algn="just"/>
            <a:r>
              <a:rPr lang="fr-FR" b="1" dirty="0" smtClean="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lvl="0" algn="just"/>
            <a:r>
              <a:rPr lang="fr-FR" dirty="0">
                <a:latin typeface="Arial" panose="020B0604020202020204" pitchFamily="34" charset="0"/>
                <a:cs typeface="Arial" panose="020B0604020202020204" pitchFamily="34" charset="0"/>
              </a:rPr>
              <a:t>excellentes propriétés mécaniques, résistance à la rupture très importante tant en traction qu’en compression, ainsi qu’une très grande rigidité.</a:t>
            </a:r>
          </a:p>
          <a:p>
            <a:pPr lvl="0" algn="just"/>
            <a:r>
              <a:rPr lang="fr-FR" dirty="0">
                <a:latin typeface="Arial" panose="020B0604020202020204" pitchFamily="34" charset="0"/>
                <a:cs typeface="Arial" panose="020B0604020202020204" pitchFamily="34" charset="0"/>
              </a:rPr>
              <a:t>Exemples </a:t>
            </a:r>
            <a:r>
              <a:rPr lang="fr-FR" dirty="0" smtClean="0">
                <a:latin typeface="Arial" panose="020B0604020202020204" pitchFamily="34" charset="0"/>
                <a:cs typeface="Arial" panose="020B0604020202020204" pitchFamily="34" charset="0"/>
              </a:rPr>
              <a:t>: </a:t>
            </a:r>
          </a:p>
          <a:p>
            <a:pPr marL="285750" lvl="0" indent="-285750" algn="just">
              <a:buFont typeface="Arial" panose="020B0604020202020204" pitchFamily="34" charset="0"/>
              <a:buChar char="•"/>
            </a:pPr>
            <a:r>
              <a:rPr lang="fr-FR" dirty="0" smtClean="0">
                <a:latin typeface="Arial" panose="020B0604020202020204" pitchFamily="34" charset="0"/>
                <a:cs typeface="Arial" panose="020B0604020202020204" pitchFamily="34" charset="0"/>
              </a:rPr>
              <a:t>type HR </a:t>
            </a:r>
            <a:r>
              <a:rPr lang="fr-FR" dirty="0" err="1" smtClean="0">
                <a:latin typeface="Arial" panose="020B0604020202020204" pitchFamily="34" charset="0"/>
                <a:cs typeface="Arial" panose="020B0604020202020204" pitchFamily="34" charset="0"/>
              </a:rPr>
              <a:t>Rr</a:t>
            </a:r>
            <a:r>
              <a:rPr lang="fr-FR" dirty="0" smtClean="0">
                <a:latin typeface="Arial" panose="020B0604020202020204" pitchFamily="34" charset="0"/>
                <a:cs typeface="Arial" panose="020B0604020202020204" pitchFamily="34" charset="0"/>
              </a:rPr>
              <a:t> – 250 E </a:t>
            </a:r>
            <a:r>
              <a:rPr lang="fr-FR" dirty="0">
                <a:latin typeface="Arial" panose="020B0604020202020204" pitchFamily="34" charset="0"/>
                <a:cs typeface="Arial" panose="020B0604020202020204" pitchFamily="34" charset="0"/>
              </a:rPr>
              <a:t>= 23 000</a:t>
            </a:r>
          </a:p>
          <a:p>
            <a:pPr marL="285750" lvl="0" indent="-285750" algn="just">
              <a:buFont typeface="Arial" panose="020B0604020202020204" pitchFamily="34" charset="0"/>
              <a:buChar char="•"/>
            </a:pPr>
            <a:r>
              <a:rPr lang="fr-FR" dirty="0">
                <a:latin typeface="Arial" panose="020B0604020202020204" pitchFamily="34" charset="0"/>
                <a:cs typeface="Arial" panose="020B0604020202020204" pitchFamily="34" charset="0"/>
              </a:rPr>
              <a:t>type </a:t>
            </a:r>
            <a:r>
              <a:rPr lang="fr-FR" dirty="0" smtClean="0">
                <a:latin typeface="Arial" panose="020B0604020202020204" pitchFamily="34" charset="0"/>
                <a:cs typeface="Arial" panose="020B0604020202020204" pitchFamily="34" charset="0"/>
              </a:rPr>
              <a:t>HM </a:t>
            </a:r>
            <a:r>
              <a:rPr lang="fr-FR" dirty="0" err="1" smtClean="0">
                <a:latin typeface="Arial" panose="020B0604020202020204" pitchFamily="34" charset="0"/>
                <a:cs typeface="Arial" panose="020B0604020202020204" pitchFamily="34" charset="0"/>
              </a:rPr>
              <a:t>Rr</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200 E </a:t>
            </a:r>
            <a:r>
              <a:rPr lang="fr-FR" dirty="0">
                <a:latin typeface="Arial" panose="020B0604020202020204" pitchFamily="34" charset="0"/>
                <a:cs typeface="Arial" panose="020B0604020202020204" pitchFamily="34" charset="0"/>
              </a:rPr>
              <a:t>= 42 000</a:t>
            </a:r>
          </a:p>
          <a:p>
            <a:pPr marL="285750" lvl="0" indent="-285750" algn="just">
              <a:buFont typeface="Arial" panose="020B0604020202020204" pitchFamily="34" charset="0"/>
              <a:buChar char="•"/>
            </a:pPr>
            <a:r>
              <a:rPr lang="fr-FR" dirty="0">
                <a:latin typeface="Arial" panose="020B0604020202020204" pitchFamily="34" charset="0"/>
                <a:cs typeface="Arial" panose="020B0604020202020204" pitchFamily="34" charset="0"/>
              </a:rPr>
              <a:t>type </a:t>
            </a:r>
            <a:r>
              <a:rPr lang="fr-FR" dirty="0" smtClean="0">
                <a:latin typeface="Arial" panose="020B0604020202020204" pitchFamily="34" charset="0"/>
                <a:cs typeface="Arial" panose="020B0604020202020204" pitchFamily="34" charset="0"/>
              </a:rPr>
              <a:t>UHM </a:t>
            </a:r>
            <a:r>
              <a:rPr lang="fr-FR" dirty="0" err="1" smtClean="0">
                <a:latin typeface="Arial" panose="020B0604020202020204" pitchFamily="34" charset="0"/>
                <a:cs typeface="Arial" panose="020B0604020202020204" pitchFamily="34" charset="0"/>
              </a:rPr>
              <a:t>Rr</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120 E </a:t>
            </a:r>
            <a:r>
              <a:rPr lang="fr-FR" dirty="0">
                <a:latin typeface="Arial" panose="020B0604020202020204" pitchFamily="34" charset="0"/>
                <a:cs typeface="Arial" panose="020B0604020202020204" pitchFamily="34" charset="0"/>
              </a:rPr>
              <a:t>= 60 000</a:t>
            </a:r>
          </a:p>
          <a:p>
            <a:pPr lvl="0" algn="just"/>
            <a:r>
              <a:rPr lang="fr-FR" dirty="0">
                <a:latin typeface="Arial" panose="020B0604020202020204" pitchFamily="34" charset="0"/>
                <a:cs typeface="Arial" panose="020B0604020202020204" pitchFamily="34" charset="0"/>
              </a:rPr>
              <a:t>très bonne tenue à la température (si atmosphère non oxydante) ;</a:t>
            </a:r>
          </a:p>
          <a:p>
            <a:pPr lvl="0" algn="just"/>
            <a:r>
              <a:rPr lang="fr-FR" dirty="0">
                <a:latin typeface="Arial" panose="020B0604020202020204" pitchFamily="34" charset="0"/>
                <a:cs typeface="Arial" panose="020B0604020202020204" pitchFamily="34" charset="0"/>
              </a:rPr>
              <a:t>bonne conductibilité thermique et électrique ;</a:t>
            </a:r>
          </a:p>
          <a:p>
            <a:pPr lvl="0" algn="just"/>
            <a:r>
              <a:rPr lang="fr-FR" dirty="0">
                <a:latin typeface="Arial" panose="020B0604020202020204" pitchFamily="34" charset="0"/>
                <a:cs typeface="Arial" panose="020B0604020202020204" pitchFamily="34" charset="0"/>
              </a:rPr>
              <a:t>dilatation thermique nulle voire négative dans le sens longitudinal des fibres ;</a:t>
            </a:r>
          </a:p>
          <a:p>
            <a:pPr lvl="0" algn="just"/>
            <a:r>
              <a:rPr lang="fr-FR" dirty="0">
                <a:latin typeface="Arial" panose="020B0604020202020204" pitchFamily="34" charset="0"/>
                <a:cs typeface="Arial" panose="020B0604020202020204" pitchFamily="34" charset="0"/>
              </a:rPr>
              <a:t>faible densité (G = 1,9) ;</a:t>
            </a:r>
          </a:p>
          <a:p>
            <a:pPr lvl="0" algn="just"/>
            <a:r>
              <a:rPr lang="fr-FR" dirty="0">
                <a:latin typeface="Arial" panose="020B0604020202020204" pitchFamily="34" charset="0"/>
                <a:cs typeface="Arial" panose="020B0604020202020204" pitchFamily="34" charset="0"/>
              </a:rPr>
              <a:t>bonne usinabilité des matériaux renforcés par ces fibres ;</a:t>
            </a:r>
          </a:p>
          <a:p>
            <a:pPr lvl="0" algn="just"/>
            <a:r>
              <a:rPr lang="fr-FR" dirty="0">
                <a:latin typeface="Arial" panose="020B0604020202020204" pitchFamily="34" charset="0"/>
                <a:cs typeface="Arial" panose="020B0604020202020204" pitchFamily="34" charset="0"/>
              </a:rPr>
              <a:t>peu sensible aux rayures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a:t>
            </a:r>
            <a:r>
              <a:rPr lang="fr-FR" sz="2400" dirty="0" smtClean="0">
                <a:latin typeface="Arial" panose="020B0604020202020204" pitchFamily="34" charset="0"/>
                <a:cs typeface="Arial" panose="020B0604020202020204" pitchFamily="34" charset="0"/>
              </a:rPr>
              <a:t>métalloïdiques-</a:t>
            </a:r>
            <a:r>
              <a:rPr lang="fr-FR" sz="2400" i="1" dirty="0">
                <a:latin typeface="Arial" panose="020B0604020202020204" pitchFamily="34" charset="0"/>
                <a:cs typeface="Arial" panose="020B0604020202020204" pitchFamily="34" charset="0"/>
              </a:rPr>
              <a:t>Fibres de carbone</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0400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58362" y="224449"/>
            <a:ext cx="10515600" cy="566860"/>
          </a:xfrm>
        </p:spPr>
        <p:txBody>
          <a:bodyPr>
            <a:normAutofit fontScale="90000"/>
          </a:bodyPr>
          <a:lstStyle/>
          <a:p>
            <a:r>
              <a:rPr lang="fr-FR" dirty="0"/>
              <a:t>Fibres </a:t>
            </a:r>
            <a:r>
              <a:rPr lang="fr-FR" dirty="0" smtClean="0"/>
              <a:t>métalloïdiques </a:t>
            </a:r>
            <a:r>
              <a:rPr lang="fr-FR" i="1" dirty="0"/>
              <a:t>Fibres de </a:t>
            </a:r>
            <a:r>
              <a:rPr lang="fr-FR" i="1" dirty="0" smtClean="0"/>
              <a:t>carbone</a:t>
            </a:r>
            <a:endParaRPr lang="fr-FR" dirty="0"/>
          </a:p>
        </p:txBody>
      </p:sp>
      <p:sp>
        <p:nvSpPr>
          <p:cNvPr id="4" name="Rectangle 3"/>
          <p:cNvSpPr/>
          <p:nvPr/>
        </p:nvSpPr>
        <p:spPr>
          <a:xfrm>
            <a:off x="386862" y="1195261"/>
            <a:ext cx="11658600"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b="1" dirty="0" smtClean="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tenue médiocre aux chocs ;</a:t>
            </a:r>
          </a:p>
          <a:p>
            <a:pPr lvl="0"/>
            <a:r>
              <a:rPr lang="fr-FR" dirty="0">
                <a:latin typeface="Arial" panose="020B0604020202020204" pitchFamily="34" charset="0"/>
                <a:cs typeface="Arial" panose="020B0604020202020204" pitchFamily="34" charset="0"/>
              </a:rPr>
              <a:t>mauvaise tenue chimique :</a:t>
            </a:r>
          </a:p>
          <a:p>
            <a:pPr lvl="1"/>
            <a:r>
              <a:rPr lang="fr-FR" dirty="0">
                <a:latin typeface="Arial" panose="020B0604020202020204" pitchFamily="34" charset="0"/>
                <a:cs typeface="Arial" panose="020B0604020202020204" pitchFamily="34" charset="0"/>
              </a:rPr>
              <a:t>avec l’</a:t>
            </a:r>
            <a:r>
              <a:rPr lang="fr-FR" dirty="0" err="1">
                <a:latin typeface="Arial" panose="020B0604020202020204" pitchFamily="34" charset="0"/>
                <a:cs typeface="Arial" panose="020B0604020202020204" pitchFamily="34" charset="0"/>
              </a:rPr>
              <a:t>oxygene</a:t>
            </a:r>
            <a:r>
              <a:rPr lang="fr-FR" dirty="0">
                <a:latin typeface="Arial" panose="020B0604020202020204" pitchFamily="34" charset="0"/>
                <a:cs typeface="Arial" panose="020B0604020202020204" pitchFamily="34" charset="0"/>
              </a:rPr>
              <a:t> si T° &gt; 400°C,</a:t>
            </a:r>
          </a:p>
          <a:p>
            <a:pPr lvl="1"/>
            <a:r>
              <a:rPr lang="fr-FR" dirty="0">
                <a:latin typeface="Arial" panose="020B0604020202020204" pitchFamily="34" charset="0"/>
                <a:cs typeface="Arial" panose="020B0604020202020204" pitchFamily="34" charset="0"/>
              </a:rPr>
              <a:t>avec les acides oxydants si T° augmente</a:t>
            </a:r>
          </a:p>
          <a:p>
            <a:pPr lvl="1"/>
            <a:r>
              <a:rPr lang="fr-FR" dirty="0">
                <a:latin typeface="Arial" panose="020B0604020202020204" pitchFamily="34" charset="0"/>
                <a:cs typeface="Arial" panose="020B0604020202020204" pitchFamily="34" charset="0"/>
              </a:rPr>
              <a:t>avec les métaux (couples galvaniques :corrosion) ;</a:t>
            </a:r>
          </a:p>
          <a:p>
            <a:pPr lvl="0"/>
            <a:r>
              <a:rPr lang="fr-FR" dirty="0">
                <a:latin typeface="Arial" panose="020B0604020202020204" pitchFamily="34" charset="0"/>
                <a:cs typeface="Arial" panose="020B0604020202020204" pitchFamily="34" charset="0"/>
              </a:rPr>
              <a:t>prix élevé ;</a:t>
            </a:r>
          </a:p>
          <a:p>
            <a:pPr lvl="0"/>
            <a:r>
              <a:rPr lang="fr-FR" dirty="0">
                <a:latin typeface="Arial" panose="020B0604020202020204" pitchFamily="34" charset="0"/>
                <a:cs typeface="Arial" panose="020B0604020202020204" pitchFamily="34" charset="0"/>
              </a:rPr>
              <a:t>tenue médiocre à l’abrasion</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4815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Fibres </a:t>
            </a:r>
            <a:r>
              <a:rPr lang="fr-FR" b="1" dirty="0" smtClean="0"/>
              <a:t>métalloïdiques </a:t>
            </a:r>
            <a:r>
              <a:rPr lang="fr-FR" b="1" i="1" dirty="0"/>
              <a:t>Fibres de carbone</a:t>
            </a:r>
            <a:br>
              <a:rPr lang="fr-FR" b="1" i="1" dirty="0"/>
            </a:br>
            <a:r>
              <a:rPr lang="fr-FR" b="1" dirty="0"/>
              <a:t/>
            </a:r>
            <a:br>
              <a:rPr lang="fr-FR" b="1" dirty="0"/>
            </a:br>
            <a:endParaRPr lang="fr-FR" dirty="0"/>
          </a:p>
        </p:txBody>
      </p:sp>
      <p:sp>
        <p:nvSpPr>
          <p:cNvPr id="5" name="Rectangle 4"/>
          <p:cNvSpPr/>
          <p:nvPr/>
        </p:nvSpPr>
        <p:spPr>
          <a:xfrm>
            <a:off x="533400" y="2021738"/>
            <a:ext cx="11658600"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b="1" dirty="0" smtClean="0">
                <a:latin typeface="Arial" panose="020B0604020202020204" pitchFamily="34" charset="0"/>
                <a:cs typeface="Arial" panose="020B0604020202020204" pitchFamily="34" charset="0"/>
              </a:rPr>
              <a:t>Applications </a:t>
            </a:r>
            <a:r>
              <a:rPr lang="fr-FR" b="1" dirty="0">
                <a:latin typeface="Arial" panose="020B0604020202020204" pitchFamily="34" charset="0"/>
                <a:cs typeface="Arial" panose="020B0604020202020204" pitchFamily="34" charset="0"/>
              </a:rPr>
              <a:t>aéronautiques</a:t>
            </a:r>
            <a:endParaRPr lang="fr-FR" dirty="0">
              <a:latin typeface="Arial" panose="020B0604020202020204" pitchFamily="34" charset="0"/>
              <a:cs typeface="Arial" panose="020B0604020202020204" pitchFamily="34" charset="0"/>
            </a:endParaRPr>
          </a:p>
          <a:p>
            <a:pPr lvl="0">
              <a:lnSpc>
                <a:spcPct val="150000"/>
              </a:lnSpc>
            </a:pPr>
            <a:r>
              <a:rPr lang="fr-FR" dirty="0">
                <a:latin typeface="Arial" panose="020B0604020202020204" pitchFamily="34" charset="0"/>
                <a:cs typeface="Arial" panose="020B0604020202020204" pitchFamily="34" charset="0"/>
              </a:rPr>
              <a:t>surfaces mobiles de voilure : ailerons, spoilers, volets </a:t>
            </a:r>
            <a:r>
              <a:rPr lang="fr-FR" dirty="0" err="1">
                <a:latin typeface="Arial" panose="020B0604020202020204" pitchFamily="34" charset="0"/>
                <a:cs typeface="Arial" panose="020B0604020202020204" pitchFamily="34" charset="0"/>
              </a:rPr>
              <a:t>hypers</a:t>
            </a:r>
            <a:r>
              <a:rPr lang="fr-FR" dirty="0">
                <a:latin typeface="Arial" panose="020B0604020202020204" pitchFamily="34" charset="0"/>
                <a:cs typeface="Arial" panose="020B0604020202020204" pitchFamily="34" charset="0"/>
              </a:rPr>
              <a:t>, PHR, direction ;</a:t>
            </a:r>
          </a:p>
          <a:p>
            <a:pPr lvl="0">
              <a:lnSpc>
                <a:spcPct val="150000"/>
              </a:lnSpc>
            </a:pPr>
            <a:r>
              <a:rPr lang="fr-FR" dirty="0">
                <a:latin typeface="Arial" panose="020B0604020202020204" pitchFamily="34" charset="0"/>
                <a:cs typeface="Arial" panose="020B0604020202020204" pitchFamily="34" charset="0"/>
              </a:rPr>
              <a:t>surfaces fixes : dérive, panneaux multiples... ;</a:t>
            </a:r>
          </a:p>
          <a:p>
            <a:pPr lvl="0">
              <a:lnSpc>
                <a:spcPct val="150000"/>
              </a:lnSpc>
            </a:pPr>
            <a:r>
              <a:rPr lang="fr-FR" dirty="0">
                <a:latin typeface="Arial" panose="020B0604020202020204" pitchFamily="34" charset="0"/>
                <a:cs typeface="Arial" panose="020B0604020202020204" pitchFamily="34" charset="0"/>
              </a:rPr>
              <a:t>capots GTR et trappes de trains d'atterrissage... ;</a:t>
            </a:r>
          </a:p>
          <a:p>
            <a:pPr>
              <a:lnSpc>
                <a:spcPct val="150000"/>
              </a:lnSpc>
            </a:pPr>
            <a:r>
              <a:rPr lang="fr-FR" dirty="0">
                <a:latin typeface="Arial" panose="020B0604020202020204" pitchFamily="34" charset="0"/>
                <a:cs typeface="Arial" panose="020B0604020202020204" pitchFamily="34" charset="0"/>
              </a:rPr>
              <a:t>de tous les avions actuels A320, 330, 340, Falcon, F757,767,777,etc...</a:t>
            </a:r>
          </a:p>
          <a:p>
            <a:pPr>
              <a:lnSpc>
                <a:spcPct val="150000"/>
              </a:lnSpc>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7642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34154" y="259619"/>
            <a:ext cx="4982308" cy="566860"/>
          </a:xfrm>
        </p:spPr>
        <p:txBody>
          <a:bodyPr>
            <a:normAutofit/>
          </a:bodyPr>
          <a:lstStyle/>
          <a:p>
            <a:r>
              <a:rPr lang="fr-FR" sz="2400" b="1" dirty="0">
                <a:latin typeface="Arial" panose="020B0604020202020204" pitchFamily="34" charset="0"/>
                <a:cs typeface="Arial" panose="020B0604020202020204" pitchFamily="34" charset="0"/>
              </a:rPr>
              <a:t>Fibres de bore, de carbure de </a:t>
            </a:r>
            <a:r>
              <a:rPr lang="fr-FR" sz="2400" b="1" dirty="0" smtClean="0">
                <a:latin typeface="Arial" panose="020B0604020202020204" pitchFamily="34" charset="0"/>
                <a:cs typeface="Arial" panose="020B0604020202020204" pitchFamily="34" charset="0"/>
              </a:rPr>
              <a:t>Si</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56846" y="2505451"/>
            <a:ext cx="11136923"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caractéristiques mécaniques exceptionnelles, résistance à la rupture en traction et compression,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- 350 ;</a:t>
            </a:r>
          </a:p>
          <a:p>
            <a:pPr lvl="0"/>
            <a:r>
              <a:rPr lang="fr-FR" dirty="0">
                <a:latin typeface="Arial" panose="020B0604020202020204" pitchFamily="34" charset="0"/>
                <a:cs typeface="Arial" panose="020B0604020202020204" pitchFamily="34" charset="0"/>
              </a:rPr>
              <a:t>très grande rigidité (E = 42000) ;</a:t>
            </a:r>
          </a:p>
          <a:p>
            <a:pPr lvl="0"/>
            <a:r>
              <a:rPr lang="fr-FR" dirty="0">
                <a:latin typeface="Arial" panose="020B0604020202020204" pitchFamily="34" charset="0"/>
                <a:cs typeface="Arial" panose="020B0604020202020204" pitchFamily="34" charset="0"/>
              </a:rPr>
              <a:t>bon comportement thermique ;</a:t>
            </a:r>
          </a:p>
          <a:p>
            <a:pPr lvl="0"/>
            <a:r>
              <a:rPr lang="fr-FR" dirty="0">
                <a:latin typeface="Arial" panose="020B0604020202020204" pitchFamily="34" charset="0"/>
                <a:cs typeface="Arial" panose="020B0604020202020204" pitchFamily="34" charset="0"/>
              </a:rPr>
              <a:t>bonne adhérence avec les matrices ;</a:t>
            </a:r>
          </a:p>
          <a:p>
            <a:pPr lvl="0"/>
            <a:r>
              <a:rPr lang="fr-FR" dirty="0">
                <a:latin typeface="Arial" panose="020B0604020202020204" pitchFamily="34" charset="0"/>
                <a:cs typeface="Arial" panose="020B0604020202020204" pitchFamily="34" charset="0"/>
              </a:rPr>
              <a:t>bonne tenue à la fatigue et au vieillissement</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9975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34154" y="259619"/>
            <a:ext cx="4982308" cy="566860"/>
          </a:xfrm>
        </p:spPr>
        <p:txBody>
          <a:bodyPr>
            <a:normAutofit/>
          </a:bodyPr>
          <a:lstStyle/>
          <a:p>
            <a:r>
              <a:rPr lang="fr-FR" sz="2400" b="1" dirty="0">
                <a:latin typeface="Arial" panose="020B0604020202020204" pitchFamily="34" charset="0"/>
                <a:cs typeface="Arial" panose="020B0604020202020204" pitchFamily="34" charset="0"/>
              </a:rPr>
              <a:t>Fibres de bore, de carbure de </a:t>
            </a:r>
            <a:r>
              <a:rPr lang="fr-FR" sz="2400" b="1" dirty="0" smtClean="0">
                <a:latin typeface="Arial" panose="020B0604020202020204" pitchFamily="34" charset="0"/>
                <a:cs typeface="Arial" panose="020B0604020202020204" pitchFamily="34" charset="0"/>
              </a:rPr>
              <a:t>Si</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56846" y="2505451"/>
            <a:ext cx="11136923"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b="1" dirty="0" smtClean="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mauvaise tenue aux impacts ;</a:t>
            </a:r>
          </a:p>
          <a:p>
            <a:pPr lvl="0"/>
            <a:r>
              <a:rPr lang="fr-FR" dirty="0">
                <a:latin typeface="Arial" panose="020B0604020202020204" pitchFamily="34" charset="0"/>
                <a:cs typeface="Arial" panose="020B0604020202020204" pitchFamily="34" charset="0"/>
              </a:rPr>
              <a:t>usinage difficile ;</a:t>
            </a:r>
          </a:p>
          <a:p>
            <a:pPr lvl="0"/>
            <a:r>
              <a:rPr lang="fr-FR" dirty="0">
                <a:latin typeface="Arial" panose="020B0604020202020204" pitchFamily="34" charset="0"/>
                <a:cs typeface="Arial" panose="020B0604020202020204" pitchFamily="34" charset="0"/>
              </a:rPr>
              <a:t>densité assez importante (σ= 2,7) ;</a:t>
            </a:r>
          </a:p>
          <a:p>
            <a:pPr lvl="0"/>
            <a:r>
              <a:rPr lang="fr-FR" dirty="0">
                <a:latin typeface="Arial" panose="020B0604020202020204" pitchFamily="34" charset="0"/>
                <a:cs typeface="Arial" panose="020B0604020202020204" pitchFamily="34" charset="0"/>
              </a:rPr>
              <a:t>prix très élevé. </a:t>
            </a:r>
          </a:p>
        </p:txBody>
      </p:sp>
    </p:spTree>
    <p:extLst>
      <p:ext uri="{BB962C8B-B14F-4D97-AF65-F5344CB8AC3E}">
        <p14:creationId xmlns:p14="http://schemas.microsoft.com/office/powerpoint/2010/main" val="2896375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34154" y="259619"/>
            <a:ext cx="4982308" cy="566860"/>
          </a:xfrm>
        </p:spPr>
        <p:txBody>
          <a:bodyPr>
            <a:normAutofit/>
          </a:bodyPr>
          <a:lstStyle/>
          <a:p>
            <a:r>
              <a:rPr lang="fr-FR" sz="2400" b="1" dirty="0">
                <a:latin typeface="Arial" panose="020B0604020202020204" pitchFamily="34" charset="0"/>
                <a:cs typeface="Arial" panose="020B0604020202020204" pitchFamily="34" charset="0"/>
              </a:rPr>
              <a:t>Fibres de bore, de carbure de </a:t>
            </a:r>
            <a:r>
              <a:rPr lang="fr-FR" sz="2400" b="1" dirty="0" smtClean="0">
                <a:latin typeface="Arial" panose="020B0604020202020204" pitchFamily="34" charset="0"/>
                <a:cs typeface="Arial" panose="020B0604020202020204" pitchFamily="34" charset="0"/>
              </a:rPr>
              <a:t>Si</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56846" y="2540620"/>
            <a:ext cx="11136923"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b="1" dirty="0" smtClean="0">
                <a:latin typeface="Arial" panose="020B0604020202020204" pitchFamily="34" charset="0"/>
                <a:cs typeface="Arial" panose="020B0604020202020204" pitchFamily="34" charset="0"/>
              </a:rPr>
              <a:t>Applications </a:t>
            </a:r>
            <a:r>
              <a:rPr lang="fr-FR" b="1" dirty="0">
                <a:latin typeface="Arial" panose="020B0604020202020204" pitchFamily="34" charset="0"/>
                <a:cs typeface="Arial" panose="020B0604020202020204" pitchFamily="34" charset="0"/>
              </a:rPr>
              <a:t>aéronautiques</a:t>
            </a: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disques de compresseurs GTR, carters et volets de tuyère ;</a:t>
            </a:r>
          </a:p>
          <a:p>
            <a:pPr lvl="0"/>
            <a:r>
              <a:rPr lang="fr-FR" dirty="0">
                <a:latin typeface="Arial" panose="020B0604020202020204" pitchFamily="34" charset="0"/>
                <a:cs typeface="Arial" panose="020B0604020202020204" pitchFamily="34" charset="0"/>
              </a:rPr>
              <a:t>stabilisateur F14 (gain de poids en remplacement du titane) ;</a:t>
            </a:r>
          </a:p>
          <a:p>
            <a:pPr lvl="0"/>
            <a:r>
              <a:rPr lang="fr-FR" dirty="0">
                <a:latin typeface="Arial" panose="020B0604020202020204" pitchFamily="34" charset="0"/>
                <a:cs typeface="Arial" panose="020B0604020202020204" pitchFamily="34" charset="0"/>
              </a:rPr>
              <a:t>becs de bord d’attaque du </a:t>
            </a:r>
            <a:r>
              <a:rPr lang="fr-FR" dirty="0" err="1">
                <a:latin typeface="Arial" panose="020B0604020202020204" pitchFamily="34" charset="0"/>
                <a:cs typeface="Arial" panose="020B0604020202020204" pitchFamily="34" charset="0"/>
              </a:rPr>
              <a:t>Lockeed</a:t>
            </a:r>
            <a:r>
              <a:rPr lang="fr-FR" dirty="0">
                <a:latin typeface="Arial" panose="020B0604020202020204" pitchFamily="34" charset="0"/>
                <a:cs typeface="Arial" panose="020B0604020202020204" pitchFamily="34" charset="0"/>
              </a:rPr>
              <a:t> CSA </a:t>
            </a:r>
            <a:r>
              <a:rPr lang="fr-FR" dirty="0" err="1">
                <a:latin typeface="Arial" panose="020B0604020202020204" pitchFamily="34" charset="0"/>
                <a:cs typeface="Arial" panose="020B0604020202020204" pitchFamily="34" charset="0"/>
              </a:rPr>
              <a:t>Galaxy</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98635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57399" y="193431"/>
            <a:ext cx="8077200" cy="742706"/>
          </a:xfrm>
        </p:spPr>
        <p:txBody>
          <a:bodyPr>
            <a:normAutofit/>
          </a:bodyPr>
          <a:lstStyle/>
          <a:p>
            <a:pPr algn="ctr"/>
            <a:r>
              <a:rPr lang="fr-FR" sz="2400" b="1" dirty="0">
                <a:latin typeface="Arial" panose="020B0604020202020204" pitchFamily="34" charset="0"/>
                <a:cs typeface="Arial" panose="020B0604020202020204" pitchFamily="34" charset="0"/>
              </a:rPr>
              <a:t>Différentes formes et </a:t>
            </a:r>
            <a:r>
              <a:rPr lang="fr-FR" sz="2400" b="1" dirty="0" smtClean="0">
                <a:latin typeface="Arial" panose="020B0604020202020204" pitchFamily="34" charset="0"/>
                <a:cs typeface="Arial" panose="020B0604020202020204" pitchFamily="34" charset="0"/>
              </a:rPr>
              <a:t>orientation</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04091" y="1494528"/>
            <a:ext cx="11183815" cy="424731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lnSpc>
                <a:spcPct val="150000"/>
              </a:lnSpc>
            </a:pPr>
            <a:r>
              <a:rPr lang="fr-FR" b="1" i="1" dirty="0" smtClean="0">
                <a:latin typeface="Arial" panose="020B0604020202020204" pitchFamily="34" charset="0"/>
                <a:cs typeface="Arial" panose="020B0604020202020204" pitchFamily="34" charset="0"/>
              </a:rPr>
              <a:t>Formes</a:t>
            </a:r>
            <a:endParaRPr lang="fr-FR" b="1" i="1"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01 simple : </a:t>
            </a:r>
            <a:r>
              <a:rPr lang="fr-FR" dirty="0" smtClean="0">
                <a:latin typeface="Arial" panose="020B0604020202020204" pitchFamily="34" charset="0"/>
                <a:cs typeface="Arial" panose="020B0604020202020204" pitchFamily="34" charset="0"/>
              </a:rPr>
              <a:t>		les </a:t>
            </a:r>
            <a:r>
              <a:rPr lang="fr-FR" dirty="0">
                <a:latin typeface="Arial" panose="020B0604020202020204" pitchFamily="34" charset="0"/>
                <a:cs typeface="Arial" panose="020B0604020202020204" pitchFamily="34" charset="0"/>
              </a:rPr>
              <a:t>filaments ou brins sont assemblés par torsion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tissu </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les fils sont entrecroisés sur un métier à tisser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nappe unidirectionnelle : les fils sont maintenus les uns contre les autres par la résine.</a:t>
            </a:r>
          </a:p>
          <a:p>
            <a:pPr marL="0" lvl="3">
              <a:lnSpc>
                <a:spcPct val="150000"/>
              </a:lnSpc>
            </a:pPr>
            <a:r>
              <a:rPr lang="fr-FR" b="1" i="1" dirty="0">
                <a:latin typeface="Arial" panose="020B0604020202020204" pitchFamily="34" charset="0"/>
                <a:cs typeface="Arial" panose="020B0604020202020204" pitchFamily="34" charset="0"/>
              </a:rPr>
              <a:t>Orientation</a:t>
            </a:r>
          </a:p>
          <a:p>
            <a:pPr>
              <a:lnSpc>
                <a:spcPct val="150000"/>
              </a:lnSpc>
            </a:pPr>
            <a:r>
              <a:rPr lang="fr-FR" dirty="0">
                <a:latin typeface="Arial" panose="020B0604020202020204" pitchFamily="34" charset="0"/>
                <a:cs typeface="Arial" panose="020B0604020202020204" pitchFamily="34" charset="0"/>
              </a:rPr>
              <a:t>La direction des contraintes appliquées à la pièce conditionne l’orientation des fibres (renforts) donc la fabrication du matériau composite.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unidirectionnelle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bidirectionnelle</a:t>
            </a:r>
          </a:p>
          <a:p>
            <a:pPr>
              <a:lnSpc>
                <a:spcPct val="150000"/>
              </a:lnSpc>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97354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99438" y="189280"/>
            <a:ext cx="3593123" cy="760290"/>
          </a:xfrm>
        </p:spPr>
        <p:txBody>
          <a:bodyPr>
            <a:normAutofit/>
          </a:bodyPr>
          <a:lstStyle/>
          <a:p>
            <a:r>
              <a:rPr lang="fr-FR" sz="2400" b="1" dirty="0">
                <a:latin typeface="Arial" panose="020B0604020202020204" pitchFamily="34" charset="0"/>
                <a:cs typeface="Arial" panose="020B0604020202020204" pitchFamily="34" charset="0"/>
              </a:rPr>
              <a:t>Les Matrices ou </a:t>
            </a:r>
            <a:r>
              <a:rPr lang="fr-FR" sz="2400" b="1" dirty="0" smtClean="0">
                <a:latin typeface="Arial" panose="020B0604020202020204" pitchFamily="34" charset="0"/>
                <a:cs typeface="Arial" panose="020B0604020202020204" pitchFamily="34" charset="0"/>
              </a:rPr>
              <a:t>liant</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583222" y="949570"/>
            <a:ext cx="11025554" cy="54938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2">
              <a:lnSpc>
                <a:spcPct val="150000"/>
              </a:lnSpc>
            </a:pPr>
            <a:r>
              <a:rPr lang="fr-FR" b="1" dirty="0" smtClean="0">
                <a:latin typeface="Arial" panose="020B0604020202020204" pitchFamily="34" charset="0"/>
                <a:cs typeface="Arial" panose="020B0604020202020204" pitchFamily="34" charset="0"/>
              </a:rPr>
              <a:t>Rôle</a:t>
            </a:r>
            <a:endParaRPr lang="fr-FR" b="1"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Réaliser la liaison entre les fibres, et, les maintenir en position pour donner la forme à la pièce;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séparer et protéger les fibres afin que la rupture de l’une n’entraîne pas celle des autres;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répartir et transmettre les contraintes. </a:t>
            </a:r>
            <a:endParaRPr lang="fr-FR" dirty="0" smtClean="0">
              <a:latin typeface="Arial" panose="020B0604020202020204" pitchFamily="34" charset="0"/>
              <a:cs typeface="Arial" panose="020B0604020202020204" pitchFamily="34" charset="0"/>
            </a:endParaRPr>
          </a:p>
          <a:p>
            <a:pPr lvl="0">
              <a:lnSpc>
                <a:spcPct val="150000"/>
              </a:lnSpc>
            </a:pPr>
            <a:r>
              <a:rPr lang="fr-FR" b="1" dirty="0" smtClean="0">
                <a:latin typeface="Arial" panose="020B0604020202020204" pitchFamily="34" charset="0"/>
                <a:cs typeface="Arial" panose="020B0604020202020204" pitchFamily="34" charset="0"/>
              </a:rPr>
              <a:t>Principales </a:t>
            </a:r>
            <a:r>
              <a:rPr lang="fr-FR" b="1" dirty="0">
                <a:latin typeface="Arial" panose="020B0604020202020204" pitchFamily="34" charset="0"/>
                <a:cs typeface="Arial" panose="020B0604020202020204" pitchFamily="34" charset="0"/>
              </a:rPr>
              <a:t>qualités requises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une grande adhérence aux fibres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limite élastique (pour que les fibres supportent le maximum des efforts retransmis, sans déformation permanente)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aux chocs (résilience). Exemple : résine époxy (usage extérieur)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au feu (cabine : pas de dégagement de fumée toxique, auto- </a:t>
            </a:r>
            <a:r>
              <a:rPr lang="fr-FR" dirty="0" err="1">
                <a:latin typeface="Arial" panose="020B0604020202020204" pitchFamily="34" charset="0"/>
                <a:cs typeface="Arial" panose="020B0604020202020204" pitchFamily="34" charset="0"/>
              </a:rPr>
              <a:t>extinguibilité</a:t>
            </a:r>
            <a:r>
              <a:rPr lang="fr-FR" dirty="0">
                <a:latin typeface="Arial" panose="020B0604020202020204" pitchFamily="34" charset="0"/>
                <a:cs typeface="Arial" panose="020B0604020202020204" pitchFamily="34" charset="0"/>
              </a:rPr>
              <a:t>... FAR 25). Exemple : résines phénoliques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en température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au </a:t>
            </a:r>
            <a:r>
              <a:rPr lang="fr-FR" dirty="0" smtClean="0">
                <a:latin typeface="Arial" panose="020B0604020202020204" pitchFamily="34" charset="0"/>
                <a:cs typeface="Arial" panose="020B0604020202020204" pitchFamily="34" charset="0"/>
              </a:rPr>
              <a:t>vieillissement.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6518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99438" y="189280"/>
            <a:ext cx="3593123" cy="760290"/>
          </a:xfrm>
        </p:spPr>
        <p:txBody>
          <a:bodyPr>
            <a:normAutofit/>
          </a:bodyPr>
          <a:lstStyle/>
          <a:p>
            <a:r>
              <a:rPr lang="fr-FR" sz="2400" b="1" dirty="0">
                <a:latin typeface="Arial" panose="020B0604020202020204" pitchFamily="34" charset="0"/>
                <a:cs typeface="Arial" panose="020B0604020202020204" pitchFamily="34" charset="0"/>
              </a:rPr>
              <a:t>Les Matrices ou </a:t>
            </a:r>
            <a:r>
              <a:rPr lang="fr-FR" sz="2400" b="1" dirty="0" smtClean="0">
                <a:latin typeface="Arial" panose="020B0604020202020204" pitchFamily="34" charset="0"/>
                <a:cs typeface="Arial" panose="020B0604020202020204" pitchFamily="34" charset="0"/>
              </a:rPr>
              <a:t>liant</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1286607" y="1863971"/>
            <a:ext cx="10231317"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smtClean="0">
                <a:latin typeface="Arial" panose="020B0604020202020204" pitchFamily="34" charset="0"/>
                <a:cs typeface="Arial" panose="020B0604020202020204" pitchFamily="34" charset="0"/>
              </a:rPr>
              <a:t>On </a:t>
            </a:r>
            <a:r>
              <a:rPr lang="fr-FR" dirty="0">
                <a:latin typeface="Arial" panose="020B0604020202020204" pitchFamily="34" charset="0"/>
                <a:cs typeface="Arial" panose="020B0604020202020204" pitchFamily="34" charset="0"/>
              </a:rPr>
              <a:t>distingue trois types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métalliques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organiques ou résines ;</a:t>
            </a:r>
          </a:p>
          <a:p>
            <a:pPr marL="285750" indent="-285750">
              <a:lnSpc>
                <a:spcPct val="150000"/>
              </a:lnSpc>
              <a:buFont typeface="Arial" panose="020B0604020202020204" pitchFamily="34" charset="0"/>
              <a:buChar char="•"/>
            </a:pPr>
            <a:r>
              <a:rPr lang="fr-FR" dirty="0" err="1">
                <a:latin typeface="Arial" panose="020B0604020202020204" pitchFamily="34" charset="0"/>
                <a:cs typeface="Arial" panose="020B0604020202020204" pitchFamily="34" charset="0"/>
              </a:rPr>
              <a:t>pyro</a:t>
            </a:r>
            <a:r>
              <a:rPr lang="fr-FR" dirty="0">
                <a:latin typeface="Arial" panose="020B0604020202020204" pitchFamily="34" charset="0"/>
                <a:cs typeface="Arial" panose="020B0604020202020204" pitchFamily="34" charset="0"/>
              </a:rPr>
              <a:t>-carbone.</a:t>
            </a:r>
          </a:p>
        </p:txBody>
      </p:sp>
    </p:spTree>
    <p:extLst>
      <p:ext uri="{BB962C8B-B14F-4D97-AF65-F5344CB8AC3E}">
        <p14:creationId xmlns:p14="http://schemas.microsoft.com/office/powerpoint/2010/main" val="3634964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88" y="1104581"/>
            <a:ext cx="3864611" cy="1863090"/>
          </a:xfrm>
          <a:prstGeom prst="rect">
            <a:avLst/>
          </a:prstGeom>
        </p:spPr>
        <p:style>
          <a:lnRef idx="2">
            <a:schemeClr val="dk1"/>
          </a:lnRef>
          <a:fillRef idx="1">
            <a:schemeClr val="lt1"/>
          </a:fillRef>
          <a:effectRef idx="0">
            <a:schemeClr val="dk1"/>
          </a:effectRef>
          <a:fontRef idx="minor">
            <a:schemeClr val="dk1"/>
          </a:fontRef>
        </p:style>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1" y="1104580"/>
            <a:ext cx="3662760" cy="1863090"/>
          </a:xfrm>
          <a:prstGeom prst="rect">
            <a:avLst/>
          </a:prstGeom>
        </p:spPr>
        <p:style>
          <a:lnRef idx="2">
            <a:schemeClr val="dk1"/>
          </a:lnRef>
          <a:fillRef idx="1">
            <a:schemeClr val="lt1"/>
          </a:fillRef>
          <a:effectRef idx="0">
            <a:schemeClr val="dk1"/>
          </a:effectRef>
          <a:fontRef idx="minor">
            <a:schemeClr val="dk1"/>
          </a:fontRef>
        </p:style>
      </p:pic>
      <p:pic>
        <p:nvPicPr>
          <p:cNvPr id="5" name="Picture 2"/>
          <p:cNvPicPr>
            <a:picLocks noChangeAspect="1" noChangeArrowheads="1"/>
          </p:cNvPicPr>
          <p:nvPr/>
        </p:nvPicPr>
        <p:blipFill>
          <a:blip r:embed="rId5"/>
          <a:srcRect/>
          <a:stretch>
            <a:fillRect/>
          </a:stretch>
        </p:blipFill>
        <p:spPr bwMode="auto">
          <a:xfrm>
            <a:off x="1520190" y="3293024"/>
            <a:ext cx="8848171" cy="2640330"/>
          </a:xfrm>
          <a:prstGeom prst="rect">
            <a:avLst/>
          </a:prstGeom>
          <a:ln>
            <a:headEnd/>
            <a:tailEnd/>
          </a:ln>
        </p:spPr>
        <p:style>
          <a:lnRef idx="2">
            <a:schemeClr val="dk1"/>
          </a:lnRef>
          <a:fillRef idx="1">
            <a:schemeClr val="lt1"/>
          </a:fillRef>
          <a:effectRef idx="0">
            <a:schemeClr val="dk1"/>
          </a:effectRef>
          <a:fontRef idx="minor">
            <a:schemeClr val="dk1"/>
          </a:fontRef>
        </p:style>
      </p:pic>
      <p:graphicFrame>
        <p:nvGraphicFramePr>
          <p:cNvPr id="8" name="Tableau 7"/>
          <p:cNvGraphicFramePr>
            <a:graphicFrameLocks noGrp="1"/>
          </p:cNvGraphicFramePr>
          <p:nvPr>
            <p:extLst/>
          </p:nvPr>
        </p:nvGraphicFramePr>
        <p:xfrm>
          <a:off x="590006" y="6337085"/>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tx1"/>
                          </a:solidFill>
                          <a:latin typeface="Arial" panose="020B0604020202020204" pitchFamily="34" charset="0"/>
                          <a:cs typeface="Arial" panose="020B0604020202020204" pitchFamily="34" charset="0"/>
                        </a:rPr>
                        <a:t>Notions sur les contraintes</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Contraintes appliquées sur l’aile</a:t>
                      </a: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6" name="Espace réservé du numéro de diapositive 5"/>
          <p:cNvSpPr>
            <a:spLocks noGrp="1"/>
          </p:cNvSpPr>
          <p:nvPr>
            <p:ph type="sldNum" sz="quarter" idx="12"/>
          </p:nvPr>
        </p:nvSpPr>
        <p:spPr>
          <a:xfrm>
            <a:off x="8966575" y="5964465"/>
            <a:ext cx="2468880" cy="365125"/>
          </a:xfrm>
        </p:spPr>
        <p:txBody>
          <a:bodyPr/>
          <a:lstStyle/>
          <a:p>
            <a:fld id="{52546A5F-30BF-4F18-BDC9-2A645E21CF39}" type="slidenum">
              <a:rPr lang="fr-FR" sz="1920" b="1"/>
              <a:t>6</a:t>
            </a:fld>
            <a:endParaRPr lang="fr-FR" sz="1920" b="1" dirty="0"/>
          </a:p>
        </p:txBody>
      </p:sp>
      <p:sp>
        <p:nvSpPr>
          <p:cNvPr id="9" name="Titre 1"/>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400" dirty="0">
                <a:latin typeface="Arial" panose="020B0604020202020204" pitchFamily="34" charset="0"/>
                <a:cs typeface="Arial" panose="020B0604020202020204" pitchFamily="34" charset="0"/>
              </a:rPr>
              <a:t>Introduction</a:t>
            </a:r>
          </a:p>
        </p:txBody>
      </p:sp>
    </p:spTree>
    <p:extLst>
      <p:ext uri="{BB962C8B-B14F-4D97-AF65-F5344CB8AC3E}">
        <p14:creationId xmlns:p14="http://schemas.microsoft.com/office/powerpoint/2010/main" val="4049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Matrices métalliques</a:t>
            </a:r>
            <a:br>
              <a:rPr lang="fr-FR" b="1" dirty="0"/>
            </a:br>
            <a:endParaRPr lang="fr-FR" dirty="0"/>
          </a:p>
        </p:txBody>
      </p:sp>
      <p:sp>
        <p:nvSpPr>
          <p:cNvPr id="4" name="Rectangle 3"/>
          <p:cNvSpPr/>
          <p:nvPr/>
        </p:nvSpPr>
        <p:spPr>
          <a:xfrm>
            <a:off x="685800" y="1690688"/>
            <a:ext cx="1005840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smtClean="0">
                <a:latin typeface="Arial" panose="020B0604020202020204" pitchFamily="34" charset="0"/>
                <a:cs typeface="Arial" panose="020B0604020202020204" pitchFamily="34" charset="0"/>
              </a:rPr>
              <a:t>Ces </a:t>
            </a:r>
            <a:r>
              <a:rPr lang="fr-FR" dirty="0">
                <a:latin typeface="Arial" panose="020B0604020202020204" pitchFamily="34" charset="0"/>
                <a:cs typeface="Arial" panose="020B0604020202020204" pitchFamily="34" charset="0"/>
              </a:rPr>
              <a:t>matrices permettent d’étendre le domaine d’utilisation lorsque la température dépasse les 350°C jusqu’à 600°C. On utilise les alliages légers (AG5 - AS5) et le titane avec des fibres de bore ou de carbure de silicium.</a:t>
            </a: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10980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Matrices organiques ou résines</a:t>
            </a:r>
            <a:br>
              <a:rPr lang="fr-FR" b="1" dirty="0"/>
            </a:br>
            <a:endParaRPr lang="fr-FR" dirty="0"/>
          </a:p>
        </p:txBody>
      </p:sp>
      <p:sp>
        <p:nvSpPr>
          <p:cNvPr id="4" name="Rectangle 3"/>
          <p:cNvSpPr/>
          <p:nvPr/>
        </p:nvSpPr>
        <p:spPr>
          <a:xfrm>
            <a:off x="363415" y="2223660"/>
            <a:ext cx="11465170"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r>
              <a:rPr lang="fr-FR" b="1" i="1" dirty="0" smtClean="0">
                <a:latin typeface="Arial" panose="020B0604020202020204" pitchFamily="34" charset="0"/>
                <a:cs typeface="Arial" panose="020B0604020202020204" pitchFamily="34" charset="0"/>
              </a:rPr>
              <a:t>Résines </a:t>
            </a:r>
            <a:r>
              <a:rPr lang="fr-FR" b="1" i="1" dirty="0">
                <a:latin typeface="Arial" panose="020B0604020202020204" pitchFamily="34" charset="0"/>
                <a:cs typeface="Arial" panose="020B0604020202020204" pitchFamily="34" charset="0"/>
              </a:rPr>
              <a:t>époxydes</a:t>
            </a:r>
          </a:p>
          <a:p>
            <a:r>
              <a:rPr lang="fr-FR" dirty="0">
                <a:latin typeface="Arial" panose="020B0604020202020204" pitchFamily="34" charset="0"/>
                <a:cs typeface="Arial" panose="020B0604020202020204" pitchFamily="34" charset="0"/>
              </a:rPr>
              <a:t>Très utilisées dans la construction aéronautique avec des fibres de bore, de carbone, de kevlar et de verre. Elles possèdent :</a:t>
            </a:r>
          </a:p>
          <a:p>
            <a:pPr lvl="0"/>
            <a:r>
              <a:rPr lang="fr-FR" dirty="0">
                <a:latin typeface="Arial" panose="020B0604020202020204" pitchFamily="34" charset="0"/>
                <a:cs typeface="Arial" panose="020B0604020202020204" pitchFamily="34" charset="0"/>
              </a:rPr>
              <a:t>une grande adhérence avec les fibres ;</a:t>
            </a:r>
          </a:p>
          <a:p>
            <a:pPr lvl="0"/>
            <a:r>
              <a:rPr lang="fr-FR" dirty="0">
                <a:latin typeface="Arial" panose="020B0604020202020204" pitchFamily="34" charset="0"/>
                <a:cs typeface="Arial" panose="020B0604020202020204" pitchFamily="34" charset="0"/>
              </a:rPr>
              <a:t>de bonnes propriétés mécaniques ;</a:t>
            </a:r>
          </a:p>
          <a:p>
            <a:pPr lvl="0"/>
            <a:r>
              <a:rPr lang="fr-FR" dirty="0">
                <a:latin typeface="Arial" panose="020B0604020202020204" pitchFamily="34" charset="0"/>
                <a:cs typeface="Arial" panose="020B0604020202020204" pitchFamily="34" charset="0"/>
              </a:rPr>
              <a:t>une bonne résistance à la corrosion et à l’abrasion ;</a:t>
            </a:r>
          </a:p>
          <a:p>
            <a:pPr lvl="0"/>
            <a:r>
              <a:rPr lang="fr-FR" dirty="0">
                <a:latin typeface="Arial" panose="020B0604020202020204" pitchFamily="34" charset="0"/>
                <a:cs typeface="Arial" panose="020B0604020202020204" pitchFamily="34" charset="0"/>
              </a:rPr>
              <a:t>un domaine d’utilisation en température moyen entre 60°C et 150°C</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23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Matrices organiques ou résines</a:t>
            </a:r>
            <a:br>
              <a:rPr lang="fr-FR" b="1" dirty="0"/>
            </a:br>
            <a:endParaRPr lang="fr-FR" dirty="0"/>
          </a:p>
        </p:txBody>
      </p:sp>
      <p:sp>
        <p:nvSpPr>
          <p:cNvPr id="4" name="Rectangle 3"/>
          <p:cNvSpPr/>
          <p:nvPr/>
        </p:nvSpPr>
        <p:spPr>
          <a:xfrm>
            <a:off x="545123" y="2258829"/>
            <a:ext cx="11465170"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r>
              <a:rPr lang="fr-FR" b="1" i="1" dirty="0" smtClean="0">
                <a:latin typeface="Arial" panose="020B0604020202020204" pitchFamily="34" charset="0"/>
                <a:cs typeface="Arial" panose="020B0604020202020204" pitchFamily="34" charset="0"/>
              </a:rPr>
              <a:t>Résines </a:t>
            </a:r>
            <a:r>
              <a:rPr lang="fr-FR" b="1" i="1" dirty="0">
                <a:latin typeface="Arial" panose="020B0604020202020204" pitchFamily="34" charset="0"/>
                <a:cs typeface="Arial" panose="020B0604020202020204" pitchFamily="34" charset="0"/>
              </a:rPr>
              <a:t>phénoliques</a:t>
            </a:r>
          </a:p>
          <a:p>
            <a:r>
              <a:rPr lang="fr-FR" dirty="0">
                <a:latin typeface="Arial" panose="020B0604020202020204" pitchFamily="34" charset="0"/>
                <a:cs typeface="Arial" panose="020B0604020202020204" pitchFamily="34" charset="0"/>
              </a:rPr>
              <a:t>Utilisées pour la conception de matériaux ablatifs (aménagements cabine). Elles possèdent :</a:t>
            </a:r>
          </a:p>
          <a:p>
            <a:pPr lvl="0"/>
            <a:r>
              <a:rPr lang="fr-FR" dirty="0">
                <a:latin typeface="Arial" panose="020B0604020202020204" pitchFamily="34" charset="0"/>
                <a:cs typeface="Arial" panose="020B0604020202020204" pitchFamily="34" charset="0"/>
              </a:rPr>
              <a:t>une très bonne résistance au feu ;</a:t>
            </a:r>
          </a:p>
          <a:p>
            <a:pPr lvl="0"/>
            <a:r>
              <a:rPr lang="fr-FR" dirty="0">
                <a:latin typeface="Arial" panose="020B0604020202020204" pitchFamily="34" charset="0"/>
                <a:cs typeface="Arial" panose="020B0604020202020204" pitchFamily="34" charset="0"/>
              </a:rPr>
              <a:t>un bon domaine d’utilisation en température ≈200°C ( 350°C en pointe) ;</a:t>
            </a:r>
          </a:p>
          <a:p>
            <a:pPr lvl="0"/>
            <a:r>
              <a:rPr lang="fr-FR" dirty="0">
                <a:latin typeface="Arial" panose="020B0604020202020204" pitchFamily="34" charset="0"/>
                <a:cs typeface="Arial" panose="020B0604020202020204" pitchFamily="34" charset="0"/>
              </a:rPr>
              <a:t>des propriétés moyennes (inférieures aux époxydes). </a:t>
            </a: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2059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Matrices organiques ou résines</a:t>
            </a:r>
            <a:br>
              <a:rPr lang="fr-FR" b="1" dirty="0"/>
            </a:br>
            <a:endParaRPr lang="fr-FR" dirty="0"/>
          </a:p>
        </p:txBody>
      </p:sp>
      <p:sp>
        <p:nvSpPr>
          <p:cNvPr id="4" name="Rectangle 3"/>
          <p:cNvSpPr/>
          <p:nvPr/>
        </p:nvSpPr>
        <p:spPr>
          <a:xfrm>
            <a:off x="580292" y="1690688"/>
            <a:ext cx="11465170" cy="313932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r>
              <a:rPr lang="fr-FR" b="1" i="1" dirty="0" smtClean="0">
                <a:latin typeface="Arial" panose="020B0604020202020204" pitchFamily="34" charset="0"/>
                <a:cs typeface="Arial" panose="020B0604020202020204" pitchFamily="34" charset="0"/>
              </a:rPr>
              <a:t>Résines </a:t>
            </a:r>
            <a:r>
              <a:rPr lang="fr-FR" b="1" i="1" dirty="0">
                <a:latin typeface="Arial" panose="020B0604020202020204" pitchFamily="34" charset="0"/>
                <a:cs typeface="Arial" panose="020B0604020202020204" pitchFamily="34" charset="0"/>
              </a:rPr>
              <a:t>thermostables</a:t>
            </a:r>
          </a:p>
          <a:p>
            <a:r>
              <a:rPr lang="fr-FR" dirty="0">
                <a:latin typeface="Arial" panose="020B0604020202020204" pitchFamily="34" charset="0"/>
                <a:cs typeface="Arial" panose="020B0604020202020204" pitchFamily="34" charset="0"/>
              </a:rPr>
              <a:t>Utilisées pour la conception de :</a:t>
            </a:r>
          </a:p>
          <a:p>
            <a:pPr lvl="0"/>
            <a:r>
              <a:rPr lang="fr-FR" dirty="0">
                <a:latin typeface="Arial" panose="020B0604020202020204" pitchFamily="34" charset="0"/>
                <a:cs typeface="Arial" panose="020B0604020202020204" pitchFamily="34" charset="0"/>
              </a:rPr>
              <a:t>matériaux, isolants haute température ;</a:t>
            </a:r>
          </a:p>
          <a:p>
            <a:pPr lvl="0"/>
            <a:r>
              <a:rPr lang="fr-FR" dirty="0">
                <a:latin typeface="Arial" panose="020B0604020202020204" pitchFamily="34" charset="0"/>
                <a:cs typeface="Arial" panose="020B0604020202020204" pitchFamily="34" charset="0"/>
              </a:rPr>
              <a:t>matériaux ablatifs ;</a:t>
            </a:r>
          </a:p>
          <a:p>
            <a:pPr lvl="0"/>
            <a:r>
              <a:rPr lang="fr-FR" dirty="0">
                <a:latin typeface="Arial" panose="020B0604020202020204" pitchFamily="34" charset="0"/>
                <a:cs typeface="Arial" panose="020B0604020202020204" pitchFamily="34" charset="0"/>
              </a:rPr>
              <a:t>plaquettes de frein, etc...</a:t>
            </a:r>
          </a:p>
          <a:p>
            <a:r>
              <a:rPr lang="fr-FR" dirty="0">
                <a:latin typeface="Arial" panose="020B0604020202020204" pitchFamily="34" charset="0"/>
                <a:cs typeface="Arial" panose="020B0604020202020204" pitchFamily="34" charset="0"/>
              </a:rPr>
              <a:t>Elles possèdent :</a:t>
            </a:r>
          </a:p>
          <a:p>
            <a:pPr lvl="0"/>
            <a:r>
              <a:rPr lang="fr-FR" dirty="0">
                <a:latin typeface="Arial" panose="020B0604020202020204" pitchFamily="34" charset="0"/>
                <a:cs typeface="Arial" panose="020B0604020202020204" pitchFamily="34" charset="0"/>
              </a:rPr>
              <a:t>de très bonnes caractéristiques mécaniques sous haute température (&gt; aux phénoliques);</a:t>
            </a:r>
          </a:p>
          <a:p>
            <a:pPr lvl="0"/>
            <a:r>
              <a:rPr lang="fr-FR" dirty="0">
                <a:latin typeface="Arial" panose="020B0604020202020204" pitchFamily="34" charset="0"/>
                <a:cs typeface="Arial" panose="020B0604020202020204" pitchFamily="34" charset="0"/>
              </a:rPr>
              <a:t>bonne résistance à l’oxydation ;</a:t>
            </a:r>
          </a:p>
          <a:p>
            <a:pPr lvl="0"/>
            <a:r>
              <a:rPr lang="fr-FR" dirty="0">
                <a:latin typeface="Arial" panose="020B0604020202020204" pitchFamily="34" charset="0"/>
                <a:cs typeface="Arial" panose="020B0604020202020204" pitchFamily="34" charset="0"/>
              </a:rPr>
              <a:t>un large domaine d’utilisation en température ≈300°C.</a:t>
            </a:r>
          </a:p>
          <a:p>
            <a:r>
              <a:rPr lang="fr-FR" dirty="0">
                <a:latin typeface="Arial" panose="020B0604020202020204" pitchFamily="34" charset="0"/>
                <a:cs typeface="Arial" panose="020B0604020202020204" pitchFamily="34" charset="0"/>
              </a:rPr>
              <a:t>Par contre, elles sont très chères et posent des problèmes de mise en œuvre.</a:t>
            </a: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4147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Matrices organiques ou résines</a:t>
            </a:r>
            <a:br>
              <a:rPr lang="fr-FR" b="1" dirty="0"/>
            </a:br>
            <a:endParaRPr lang="fr-FR" dirty="0"/>
          </a:p>
        </p:txBody>
      </p:sp>
      <p:sp>
        <p:nvSpPr>
          <p:cNvPr id="4" name="Rectangle 3"/>
          <p:cNvSpPr/>
          <p:nvPr/>
        </p:nvSpPr>
        <p:spPr>
          <a:xfrm>
            <a:off x="363415" y="2381922"/>
            <a:ext cx="11465170"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r>
              <a:rPr lang="fr-FR" b="1" i="1" dirty="0" smtClean="0">
                <a:latin typeface="Arial" panose="020B0604020202020204" pitchFamily="34" charset="0"/>
                <a:cs typeface="Arial" panose="020B0604020202020204" pitchFamily="34" charset="0"/>
              </a:rPr>
              <a:t>Matrices </a:t>
            </a:r>
            <a:r>
              <a:rPr lang="fr-FR" b="1" i="1" dirty="0" err="1">
                <a:latin typeface="Arial" panose="020B0604020202020204" pitchFamily="34" charset="0"/>
                <a:cs typeface="Arial" panose="020B0604020202020204" pitchFamily="34" charset="0"/>
              </a:rPr>
              <a:t>pyro</a:t>
            </a:r>
            <a:r>
              <a:rPr lang="fr-FR" b="1" i="1" dirty="0">
                <a:latin typeface="Arial" panose="020B0604020202020204" pitchFamily="34" charset="0"/>
                <a:cs typeface="Arial" panose="020B0604020202020204" pitchFamily="34" charset="0"/>
              </a:rPr>
              <a:t>-carbone</a:t>
            </a:r>
          </a:p>
          <a:p>
            <a:r>
              <a:rPr lang="fr-FR" dirty="0">
                <a:latin typeface="Arial" panose="020B0604020202020204" pitchFamily="34" charset="0"/>
                <a:cs typeface="Arial" panose="020B0604020202020204" pitchFamily="34" charset="0"/>
              </a:rPr>
              <a:t>Les matrices carbone associées à des fibres carbones constituent les composites carbone / carbone utilisés dans la fabrication de disques de freins, tuyères de propulseurs fusée (Ariane) ou missiles.</a:t>
            </a:r>
          </a:p>
          <a:p>
            <a:r>
              <a:rPr lang="fr-FR" dirty="0">
                <a:latin typeface="Arial" panose="020B0604020202020204" pitchFamily="34" charset="0"/>
                <a:cs typeface="Arial" panose="020B0604020202020204" pitchFamily="34" charset="0"/>
              </a:rPr>
              <a:t>Elles possèdent :</a:t>
            </a:r>
          </a:p>
          <a:p>
            <a:pPr lvl="0"/>
            <a:r>
              <a:rPr lang="fr-FR" dirty="0">
                <a:latin typeface="Arial" panose="020B0604020202020204" pitchFamily="34" charset="0"/>
                <a:cs typeface="Arial" panose="020B0604020202020204" pitchFamily="34" charset="0"/>
              </a:rPr>
              <a:t>d’excellentes caractéristiques mécaniques ;</a:t>
            </a:r>
          </a:p>
          <a:p>
            <a:pPr lvl="0"/>
            <a:r>
              <a:rPr lang="fr-FR" dirty="0">
                <a:latin typeface="Arial" panose="020B0604020202020204" pitchFamily="34" charset="0"/>
                <a:cs typeface="Arial" panose="020B0604020202020204" pitchFamily="34" charset="0"/>
              </a:rPr>
              <a:t>une très bonne tenue à la température ;</a:t>
            </a:r>
          </a:p>
          <a:p>
            <a:pPr lvl="0"/>
            <a:r>
              <a:rPr lang="fr-FR" dirty="0">
                <a:latin typeface="Arial" panose="020B0604020202020204" pitchFamily="34" charset="0"/>
                <a:cs typeface="Arial" panose="020B0604020202020204" pitchFamily="34" charset="0"/>
              </a:rPr>
              <a:t>un domaine d’utilisation thermique colossal jusqu’à 3 500°C en pointe, avec toutefois une sensibilité en atmosphère oxydante dès 500°C.</a:t>
            </a: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8534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Principe D’élaboration D’une Pièce</a:t>
            </a:r>
            <a:br>
              <a:rPr lang="fr-FR" b="1" dirty="0"/>
            </a:br>
            <a:endParaRPr lang="fr-FR" dirty="0"/>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4018" t="17913" r="27122" b="6248"/>
          <a:stretch/>
        </p:blipFill>
        <p:spPr bwMode="auto">
          <a:xfrm>
            <a:off x="3604097" y="1825625"/>
            <a:ext cx="4983806"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316015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Phases d’élaboration :</a:t>
            </a:r>
            <a:br>
              <a:rPr lang="fr-FR" b="1" dirty="0"/>
            </a:br>
            <a:endParaRPr lang="fr-FR" dirty="0"/>
          </a:p>
        </p:txBody>
      </p:sp>
      <p:sp>
        <p:nvSpPr>
          <p:cNvPr id="4" name="Rectangle 3"/>
          <p:cNvSpPr/>
          <p:nvPr/>
        </p:nvSpPr>
        <p:spPr>
          <a:xfrm>
            <a:off x="492369" y="1905506"/>
            <a:ext cx="11254154" cy="369331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fabrication se décompose en cinq phases :</a:t>
            </a:r>
          </a:p>
          <a:p>
            <a:pPr marL="285750" lvl="0" indent="-285750">
              <a:buFont typeface="Wingdings" panose="05000000000000000000" pitchFamily="2" charset="2"/>
              <a:buChar char="q"/>
            </a:pPr>
            <a:r>
              <a:rPr lang="fr-FR" dirty="0">
                <a:latin typeface="Arial" panose="020B0604020202020204" pitchFamily="34" charset="0"/>
                <a:cs typeface="Arial" panose="020B0604020202020204" pitchFamily="34" charset="0"/>
              </a:rPr>
              <a:t>Phase 1 : préparation, mise en forme de la pièce</a:t>
            </a:r>
          </a:p>
          <a:p>
            <a:pPr marL="7429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Soit bobinage direct des fibres. Exemple : réservoir d’eau ;</a:t>
            </a:r>
          </a:p>
          <a:p>
            <a:pPr marL="7429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Soit drapage de tissu (Rowing) dans des moules : empilement de plis avec interposition de film de coll. Les tissus peuvent être pré imprégnés, ce qui diminue l’effet de </a:t>
            </a:r>
            <a:r>
              <a:rPr lang="fr-FR" dirty="0" err="1">
                <a:latin typeface="Arial" panose="020B0604020202020204" pitchFamily="34" charset="0"/>
                <a:cs typeface="Arial" panose="020B0604020202020204" pitchFamily="34" charset="0"/>
              </a:rPr>
              <a:t>buvage</a:t>
            </a:r>
            <a:r>
              <a:rPr lang="fr-FR" dirty="0">
                <a:latin typeface="Arial" panose="020B0604020202020204" pitchFamily="34" charset="0"/>
                <a:cs typeface="Arial" panose="020B0604020202020204" pitchFamily="34" charset="0"/>
              </a:rPr>
              <a:t>.</a:t>
            </a:r>
          </a:p>
          <a:p>
            <a:pPr marL="285750" lvl="0" indent="-285750">
              <a:buFont typeface="Wingdings" panose="05000000000000000000" pitchFamily="2" charset="2"/>
              <a:buChar char="q"/>
            </a:pPr>
            <a:r>
              <a:rPr lang="fr-FR" dirty="0">
                <a:latin typeface="Arial" panose="020B0604020202020204" pitchFamily="34" charset="0"/>
                <a:cs typeface="Arial" panose="020B0604020202020204" pitchFamily="34" charset="0"/>
              </a:rPr>
              <a:t>Phase 2 : Etablissement du cycle de pression</a:t>
            </a:r>
          </a:p>
          <a:p>
            <a:pPr lvl="0"/>
            <a:r>
              <a:rPr lang="fr-FR" dirty="0">
                <a:latin typeface="Arial" panose="020B0604020202020204" pitchFamily="34" charset="0"/>
                <a:cs typeface="Arial" panose="020B0604020202020204" pitchFamily="34" charset="0"/>
              </a:rPr>
              <a:t>Mise sous vide sous film plastique, pour appliquer uniformément les éléments entres eux.</a:t>
            </a:r>
          </a:p>
          <a:p>
            <a:pPr marL="285750" lvl="0" indent="-285750">
              <a:buFont typeface="Wingdings" panose="05000000000000000000" pitchFamily="2" charset="2"/>
              <a:buChar char="q"/>
            </a:pPr>
            <a:r>
              <a:rPr lang="fr-FR" dirty="0">
                <a:latin typeface="Arial" panose="020B0604020202020204" pitchFamily="34" charset="0"/>
                <a:cs typeface="Arial" panose="020B0604020202020204" pitchFamily="34" charset="0"/>
              </a:rPr>
              <a:t>Phase 3 : Etablissement du cycle de température</a:t>
            </a:r>
          </a:p>
          <a:p>
            <a:pPr marL="285750" lvl="0" indent="-285750">
              <a:buFont typeface="Wingdings" panose="05000000000000000000" pitchFamily="2" charset="2"/>
              <a:buChar char="q"/>
            </a:pPr>
            <a:r>
              <a:rPr lang="fr-FR" dirty="0">
                <a:latin typeface="Arial" panose="020B0604020202020204" pitchFamily="34" charset="0"/>
                <a:cs typeface="Arial" panose="020B0604020202020204" pitchFamily="34" charset="0"/>
              </a:rPr>
              <a:t>Phase 4. Polymérisation</a:t>
            </a:r>
          </a:p>
          <a:p>
            <a:pPr lvl="0"/>
            <a:r>
              <a:rPr lang="fr-FR" dirty="0">
                <a:latin typeface="Arial" panose="020B0604020202020204" pitchFamily="34" charset="0"/>
                <a:cs typeface="Arial" panose="020B0604020202020204" pitchFamily="34" charset="0"/>
              </a:rPr>
              <a:t>Collage/polymérisation : la pièce est rigidifiée par polymérisation de la résine dans un autoclave par un cycle de température adapté à la résine : l’autoclave contrôle la montée en pression et le cycle.</a:t>
            </a:r>
          </a:p>
          <a:p>
            <a:pPr marL="285750" lvl="0" indent="-285750">
              <a:buFont typeface="Wingdings" panose="05000000000000000000" pitchFamily="2" charset="2"/>
              <a:buChar char="q"/>
            </a:pPr>
            <a:r>
              <a:rPr lang="fr-FR" dirty="0">
                <a:latin typeface="Arial" panose="020B0604020202020204" pitchFamily="34" charset="0"/>
                <a:cs typeface="Arial" panose="020B0604020202020204" pitchFamily="34" charset="0"/>
              </a:rPr>
              <a:t>Phase 5. Contrôles</a:t>
            </a:r>
          </a:p>
          <a:p>
            <a:pPr lvl="0"/>
            <a:r>
              <a:rPr lang="fr-FR" dirty="0">
                <a:latin typeface="Arial" panose="020B0604020202020204" pitchFamily="34" charset="0"/>
                <a:cs typeface="Arial" panose="020B0604020202020204" pitchFamily="34" charset="0"/>
              </a:rPr>
              <a:t>Un contrôle destructif est effectué sur un jeu d’éprouvettes ayant subies le même cycle de collage.</a:t>
            </a:r>
          </a:p>
        </p:txBody>
      </p:sp>
    </p:spTree>
    <p:extLst>
      <p:ext uri="{BB962C8B-B14F-4D97-AF65-F5344CB8AC3E}">
        <p14:creationId xmlns:p14="http://schemas.microsoft.com/office/powerpoint/2010/main" val="37486266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Caractéristiques des composites</a:t>
            </a:r>
            <a:br>
              <a:rPr lang="fr-FR" b="1" dirty="0"/>
            </a:br>
            <a:endParaRPr lang="fr-FR" dirty="0"/>
          </a:p>
        </p:txBody>
      </p:sp>
      <p:sp>
        <p:nvSpPr>
          <p:cNvPr id="4" name="Rectangle 3"/>
          <p:cNvSpPr/>
          <p:nvPr/>
        </p:nvSpPr>
        <p:spPr>
          <a:xfrm>
            <a:off x="633047" y="2110043"/>
            <a:ext cx="10374923" cy="3365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L’utilisation </a:t>
            </a:r>
            <a:r>
              <a:rPr lang="fr-FR" dirty="0">
                <a:latin typeface="Arial" panose="020B0604020202020204" pitchFamily="34" charset="0"/>
                <a:cs typeface="Arial" panose="020B0604020202020204" pitchFamily="34" charset="0"/>
              </a:rPr>
              <a:t>des matériaux composites permet par leurs procédés de fabrication de diminuer le nombre de pièces,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on </a:t>
            </a:r>
            <a:r>
              <a:rPr lang="fr-FR" dirty="0">
                <a:latin typeface="Arial" panose="020B0604020202020204" pitchFamily="34" charset="0"/>
                <a:cs typeface="Arial" panose="020B0604020202020204" pitchFamily="34" charset="0"/>
              </a:rPr>
              <a:t>conçoit des pièces monoblocs composées de plusieurs sous- ensembles.</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Les assemblages sont réalisés par collages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l’orientation </a:t>
            </a:r>
            <a:r>
              <a:rPr lang="fr-FR" dirty="0">
                <a:latin typeface="Arial" panose="020B0604020202020204" pitchFamily="34" charset="0"/>
                <a:cs typeface="Arial" panose="020B0604020202020204" pitchFamily="34" charset="0"/>
              </a:rPr>
              <a:t>judicieuse des fibres confère une répartition homogènes des efforts ;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ceci </a:t>
            </a:r>
            <a:r>
              <a:rPr lang="fr-FR" dirty="0">
                <a:latin typeface="Arial" panose="020B0604020202020204" pitchFamily="34" charset="0"/>
                <a:cs typeface="Arial" panose="020B0604020202020204" pitchFamily="34" charset="0"/>
              </a:rPr>
              <a:t>permet d’obtenir des revêtements avec raidisseurs incorporés diminuant de fait nombreux éléments de fixation (rivets, vis, etc...).</a:t>
            </a:r>
          </a:p>
          <a:p>
            <a:pPr marL="285750" indent="-285750">
              <a:lnSpc>
                <a:spcPct val="150000"/>
              </a:lnSpc>
              <a:buFont typeface="Wingdings" panose="05000000000000000000" pitchFamily="2" charset="2"/>
              <a:buChar char="Ø"/>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5495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La Structure sandwich</a:t>
            </a:r>
            <a:br>
              <a:rPr lang="fr-FR" b="1" dirty="0"/>
            </a:br>
            <a:endParaRPr lang="fr-FR" dirty="0"/>
          </a:p>
        </p:txBody>
      </p:sp>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7027" y="1379018"/>
            <a:ext cx="7151761" cy="267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1"/>
          <p:cNvSpPr>
            <a:spLocks noChangeArrowheads="1"/>
          </p:cNvSpPr>
          <p:nvPr/>
        </p:nvSpPr>
        <p:spPr bwMode="auto">
          <a:xfrm>
            <a:off x="838200" y="4267898"/>
            <a:ext cx="10837985" cy="2118529"/>
          </a:xfrm>
          <a:prstGeom prst="rect">
            <a:avLst/>
          </a:prstGeom>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Le principe consiste à assembler des panneaux de revêtement métalliques ou composite fibreux sur un matériau de remplissage (âme nid d’abeille) par collage ou soudage.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On obtient un matériau de faible densité, ayant une grande inertie et une bonne rigidité par suppression du flambage.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97241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400" b="1" dirty="0">
                <a:latin typeface="Arial" panose="020B0604020202020204" pitchFamily="34" charset="0"/>
                <a:cs typeface="Arial" panose="020B0604020202020204" pitchFamily="34" charset="0"/>
              </a:rPr>
              <a:t>La Structure </a:t>
            </a:r>
            <a:r>
              <a:rPr lang="fr-FR" sz="2400" b="1" dirty="0" smtClean="0">
                <a:latin typeface="Arial" panose="020B0604020202020204" pitchFamily="34" charset="0"/>
                <a:cs typeface="Arial" panose="020B0604020202020204" pitchFamily="34" charset="0"/>
              </a:rPr>
              <a:t>sandwich: Matériau </a:t>
            </a:r>
            <a:r>
              <a:rPr lang="fr-FR" sz="2400" b="1" dirty="0">
                <a:latin typeface="Arial" panose="020B0604020202020204" pitchFamily="34" charset="0"/>
                <a:cs typeface="Arial" panose="020B0604020202020204" pitchFamily="34" charset="0"/>
              </a:rPr>
              <a:t>de remplissage</a:t>
            </a:r>
            <a:endParaRPr lang="fr-FR" sz="2400" dirty="0">
              <a:latin typeface="Arial" panose="020B0604020202020204" pitchFamily="34" charset="0"/>
              <a:cs typeface="Arial" panose="020B0604020202020204" pitchFamily="34" charset="0"/>
            </a:endParaRPr>
          </a:p>
        </p:txBody>
      </p:sp>
      <p:sp>
        <p:nvSpPr>
          <p:cNvPr id="3" name="Rectangle 2"/>
          <p:cNvSpPr/>
          <p:nvPr/>
        </p:nvSpPr>
        <p:spPr>
          <a:xfrm>
            <a:off x="662354" y="1936872"/>
            <a:ext cx="10515600" cy="33650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 plus utilisé est le </a:t>
            </a:r>
            <a:r>
              <a:rPr lang="fr-FR" dirty="0">
                <a:latin typeface="Arial" panose="020B0604020202020204" pitchFamily="34" charset="0"/>
                <a:cs typeface="Arial" panose="020B0604020202020204" pitchFamily="34" charset="0"/>
              </a:rPr>
              <a:t>nid d’abeille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non métallique : carton ou tissu de verre imprégné de résine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métallique : réalisé avec des bandes très fines collées ou soudées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alliages légers - AG5 - AU4G1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alliages de titane - TA6V4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aciers spéciaux - Z12CN18-8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alliages spéciaux - René 41.</a:t>
            </a:r>
          </a:p>
          <a:p>
            <a:pPr>
              <a:lnSpc>
                <a:spcPct val="150000"/>
              </a:lnSpc>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512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7952" y="219419"/>
            <a:ext cx="10515600" cy="579254"/>
          </a:xfrm>
        </p:spPr>
        <p:txBody>
          <a:bodyPr>
            <a:normAutofit/>
          </a:bodyPr>
          <a:lstStyle/>
          <a:p>
            <a:pPr algn="ctr"/>
            <a:r>
              <a:rPr lang="fr-FR" sz="3400" dirty="0">
                <a:latin typeface="Arial" panose="020B0604020202020204" pitchFamily="34" charset="0"/>
                <a:cs typeface="Arial" panose="020B0604020202020204" pitchFamily="34" charset="0"/>
              </a:rPr>
              <a:t>Notions sur les charges et les </a:t>
            </a:r>
            <a:r>
              <a:rPr lang="fr-FR" sz="3400" dirty="0" smtClean="0">
                <a:latin typeface="Arial" panose="020B0604020202020204" pitchFamily="34" charset="0"/>
                <a:cs typeface="Arial" panose="020B0604020202020204" pitchFamily="34" charset="0"/>
              </a:rPr>
              <a:t>contraintes</a:t>
            </a:r>
            <a:endParaRPr lang="fr-FR" sz="3400" dirty="0"/>
          </a:p>
        </p:txBody>
      </p:sp>
      <p:pic>
        <p:nvPicPr>
          <p:cNvPr id="1027" name="Imag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88" y="2130865"/>
            <a:ext cx="3158855" cy="1526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6" name="Image 21"/>
          <p:cNvPicPr>
            <a:picLocks noChangeAspect="1" noChangeArrowheads="1"/>
          </p:cNvPicPr>
          <p:nvPr/>
        </p:nvPicPr>
        <p:blipFill>
          <a:blip r:embed="rId4" cstate="print">
            <a:extLst>
              <a:ext uri="{28A0092B-C50C-407E-A947-70E740481C1C}">
                <a14:useLocalDpi xmlns:a14="http://schemas.microsoft.com/office/drawing/2010/main" val="0"/>
              </a:ext>
            </a:extLst>
          </a:blip>
          <a:srcRect b="48604"/>
          <a:stretch>
            <a:fillRect/>
          </a:stretch>
        </p:blipFill>
        <p:spPr bwMode="auto">
          <a:xfrm>
            <a:off x="4093331" y="2123536"/>
            <a:ext cx="3775322" cy="150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Image 24"/>
          <p:cNvPicPr>
            <a:picLocks noChangeAspect="1" noChangeArrowheads="1"/>
          </p:cNvPicPr>
          <p:nvPr/>
        </p:nvPicPr>
        <p:blipFill>
          <a:blip r:embed="rId4">
            <a:extLst>
              <a:ext uri="{28A0092B-C50C-407E-A947-70E740481C1C}">
                <a14:useLocalDpi xmlns:a14="http://schemas.microsoft.com/office/drawing/2010/main" val="0"/>
              </a:ext>
            </a:extLst>
          </a:blip>
          <a:srcRect l="-13960" t="60574" r="13960" b="-8479"/>
          <a:stretch>
            <a:fillRect/>
          </a:stretch>
        </p:blipFill>
        <p:spPr bwMode="auto">
          <a:xfrm>
            <a:off x="8645278" y="2092979"/>
            <a:ext cx="3361843" cy="1564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278613" y="3890654"/>
            <a:ext cx="3426406" cy="10479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0955" indent="-228600">
              <a:lnSpc>
                <a:spcPct val="115000"/>
              </a:lnSpc>
            </a:pPr>
            <a:r>
              <a:rPr lang="fr-FR" dirty="0" smtClean="0"/>
              <a:t>Suppression </a:t>
            </a:r>
            <a:r>
              <a:rPr lang="fr-FR" dirty="0"/>
              <a:t>de la translation O</a:t>
            </a:r>
            <a:r>
              <a:rPr lang="fr-FR" baseline="-25000" dirty="0"/>
              <a:t>z</a:t>
            </a:r>
            <a:endParaRPr lang="fr-FR" dirty="0"/>
          </a:p>
          <a:p>
            <a:pPr marL="20955" indent="-228600">
              <a:lnSpc>
                <a:spcPct val="115000"/>
              </a:lnSpc>
            </a:pPr>
            <a:r>
              <a:rPr lang="fr-FR" dirty="0"/>
              <a:t>2 translations</a:t>
            </a:r>
          </a:p>
          <a:p>
            <a:pPr marL="20955" indent="-228600">
              <a:lnSpc>
                <a:spcPct val="115000"/>
              </a:lnSpc>
            </a:pPr>
            <a:r>
              <a:rPr lang="fr-FR" dirty="0"/>
              <a:t>2 rotations </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6" name="Rectangle 5"/>
          <p:cNvSpPr/>
          <p:nvPr/>
        </p:nvSpPr>
        <p:spPr>
          <a:xfrm>
            <a:off x="4093331" y="3890654"/>
            <a:ext cx="3775322" cy="4108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15000"/>
              </a:lnSpc>
              <a:spcAft>
                <a:spcPts val="0"/>
              </a:spcAft>
            </a:pPr>
            <a:r>
              <a:rPr lang="fr-FR" dirty="0" smtClean="0"/>
              <a:t>Suppression </a:t>
            </a:r>
            <a:r>
              <a:rPr lang="fr-FR" dirty="0"/>
              <a:t>de toutes les translations</a:t>
            </a:r>
          </a:p>
        </p:txBody>
      </p:sp>
      <p:sp>
        <p:nvSpPr>
          <p:cNvPr id="7" name="Rectangle 6"/>
          <p:cNvSpPr/>
          <p:nvPr/>
        </p:nvSpPr>
        <p:spPr>
          <a:xfrm>
            <a:off x="8645278" y="3896259"/>
            <a:ext cx="3361843" cy="13665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15000"/>
              </a:lnSpc>
              <a:spcAft>
                <a:spcPts val="0"/>
              </a:spcAft>
            </a:pPr>
            <a:r>
              <a:rPr lang="fr-FR" dirty="0" smtClean="0"/>
              <a:t>Blocage </a:t>
            </a:r>
            <a:r>
              <a:rPr lang="fr-FR" dirty="0"/>
              <a:t>dans une direction</a:t>
            </a:r>
          </a:p>
          <a:p>
            <a:pPr algn="just">
              <a:lnSpc>
                <a:spcPct val="115000"/>
              </a:lnSpc>
              <a:spcAft>
                <a:spcPts val="0"/>
              </a:spcAft>
            </a:pPr>
            <a:r>
              <a:rPr lang="fr-FR" dirty="0"/>
              <a:t>Suppression de la translation O</a:t>
            </a:r>
            <a:r>
              <a:rPr lang="fr-FR" baseline="-25000" dirty="0"/>
              <a:t>z</a:t>
            </a:r>
            <a:endParaRPr lang="fr-FR" dirty="0"/>
          </a:p>
          <a:p>
            <a:pPr algn="just">
              <a:lnSpc>
                <a:spcPct val="115000"/>
              </a:lnSpc>
              <a:spcAft>
                <a:spcPts val="0"/>
              </a:spcAft>
            </a:pPr>
            <a:r>
              <a:rPr lang="fr-FR" dirty="0"/>
              <a:t>2 translations</a:t>
            </a:r>
          </a:p>
          <a:p>
            <a:pPr algn="just">
              <a:lnSpc>
                <a:spcPct val="115000"/>
              </a:lnSpc>
              <a:spcAft>
                <a:spcPts val="0"/>
              </a:spcAft>
            </a:pPr>
            <a:r>
              <a:rPr lang="fr-FR" dirty="0"/>
              <a:t>2 rotations </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0" name="Rectangle 9"/>
          <p:cNvSpPr/>
          <p:nvPr/>
        </p:nvSpPr>
        <p:spPr>
          <a:xfrm>
            <a:off x="412388" y="1577551"/>
            <a:ext cx="3158855"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spcAft>
                <a:spcPts val="0"/>
              </a:spcAft>
            </a:pPr>
            <a:r>
              <a:rPr lang="fr-FR" dirty="0" smtClean="0"/>
              <a:t>Blocage dans une direction</a:t>
            </a:r>
            <a:endParaRPr lang="fr-FR" dirty="0"/>
          </a:p>
        </p:txBody>
      </p:sp>
      <p:sp>
        <p:nvSpPr>
          <p:cNvPr id="11" name="Rectangle 10"/>
          <p:cNvSpPr/>
          <p:nvPr/>
        </p:nvSpPr>
        <p:spPr>
          <a:xfrm>
            <a:off x="4093331" y="1574147"/>
            <a:ext cx="3775322"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pPr>
            <a:r>
              <a:rPr lang="fr-FR" dirty="0">
                <a:solidFill>
                  <a:schemeClr val="dk1"/>
                </a:solidFill>
              </a:rPr>
              <a:t>Rotule</a:t>
            </a:r>
          </a:p>
        </p:txBody>
      </p:sp>
      <p:sp>
        <p:nvSpPr>
          <p:cNvPr id="12" name="Rectangle 11"/>
          <p:cNvSpPr/>
          <p:nvPr/>
        </p:nvSpPr>
        <p:spPr>
          <a:xfrm>
            <a:off x="8645278" y="1574147"/>
            <a:ext cx="3361843"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pPr>
            <a:r>
              <a:rPr lang="fr-FR" dirty="0">
                <a:solidFill>
                  <a:schemeClr val="dk1"/>
                </a:solidFill>
              </a:rPr>
              <a:t>Encastrement</a:t>
            </a:r>
          </a:p>
        </p:txBody>
      </p:sp>
      <p:sp>
        <p:nvSpPr>
          <p:cNvPr id="4" name="Rectangle 3"/>
          <p:cNvSpPr/>
          <p:nvPr/>
        </p:nvSpPr>
        <p:spPr>
          <a:xfrm>
            <a:off x="4757836" y="906623"/>
            <a:ext cx="3268395" cy="461665"/>
          </a:xfrm>
          <a:prstGeom prst="rect">
            <a:avLst/>
          </a:prstGeom>
        </p:spPr>
        <p:txBody>
          <a:bodyPr wrap="none">
            <a:spAutoFit/>
          </a:bodyPr>
          <a:lstStyle/>
          <a:p>
            <a:r>
              <a:rPr lang="fr-FR" sz="2400" dirty="0">
                <a:latin typeface="Arial" panose="020B0604020202020204" pitchFamily="34" charset="0"/>
                <a:cs typeface="Arial" panose="020B0604020202020204" pitchFamily="34" charset="0"/>
              </a:rPr>
              <a:t>Contraintes</a:t>
            </a:r>
            <a:r>
              <a:rPr lang="fr-FR" sz="2400" dirty="0"/>
              <a:t> de fixations</a:t>
            </a:r>
          </a:p>
        </p:txBody>
      </p:sp>
    </p:spTree>
    <p:extLst>
      <p:ext uri="{BB962C8B-B14F-4D97-AF65-F5344CB8AC3E}">
        <p14:creationId xmlns:p14="http://schemas.microsoft.com/office/powerpoint/2010/main" val="15245209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400" b="1" dirty="0">
                <a:latin typeface="Arial" panose="020B0604020202020204" pitchFamily="34" charset="0"/>
                <a:cs typeface="Arial" panose="020B0604020202020204" pitchFamily="34" charset="0"/>
              </a:rPr>
              <a:t>La Structure </a:t>
            </a:r>
            <a:r>
              <a:rPr lang="fr-FR" sz="2400" b="1" dirty="0" smtClean="0">
                <a:latin typeface="Arial" panose="020B0604020202020204" pitchFamily="34" charset="0"/>
                <a:cs typeface="Arial" panose="020B0604020202020204" pitchFamily="34" charset="0"/>
              </a:rPr>
              <a:t>sandwich</a:t>
            </a:r>
            <a:endParaRPr lang="fr-FR" sz="2400" dirty="0">
              <a:latin typeface="Arial" panose="020B0604020202020204" pitchFamily="34" charset="0"/>
              <a:cs typeface="Arial" panose="020B0604020202020204" pitchFamily="34" charset="0"/>
            </a:endParaRPr>
          </a:p>
        </p:txBody>
      </p:sp>
      <p:sp>
        <p:nvSpPr>
          <p:cNvPr id="3" name="Rectangle 2"/>
          <p:cNvSpPr/>
          <p:nvPr/>
        </p:nvSpPr>
        <p:spPr>
          <a:xfrm>
            <a:off x="838200" y="1286242"/>
            <a:ext cx="10767646" cy="502701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b="1" dirty="0" smtClean="0">
                <a:latin typeface="Arial" panose="020B0604020202020204" pitchFamily="34" charset="0"/>
                <a:cs typeface="Arial" panose="020B0604020202020204" pitchFamily="34" charset="0"/>
              </a:rPr>
              <a:t>Avantages</a:t>
            </a:r>
            <a:endParaRPr lang="fr-FR" b="1" dirty="0">
              <a:latin typeface="Arial" panose="020B0604020202020204" pitchFamily="34" charset="0"/>
              <a:cs typeface="Arial" panose="020B0604020202020204" pitchFamily="34" charset="0"/>
            </a:endParaRPr>
          </a:p>
          <a:p>
            <a:pPr lvl="0">
              <a:lnSpc>
                <a:spcPct val="150000"/>
              </a:lnSpc>
            </a:pPr>
            <a:r>
              <a:rPr lang="fr-FR" dirty="0">
                <a:latin typeface="Arial" panose="020B0604020202020204" pitchFamily="34" charset="0"/>
                <a:cs typeface="Arial" panose="020B0604020202020204" pitchFamily="34" charset="0"/>
              </a:rPr>
              <a:t>bonne rigidité qui peut être ajustée en jouant sur l’épaisseur du nid d’abeille permettant d’éliminer des nervures ;</a:t>
            </a:r>
          </a:p>
          <a:p>
            <a:pPr lvl="0">
              <a:lnSpc>
                <a:spcPct val="150000"/>
              </a:lnSpc>
            </a:pPr>
            <a:r>
              <a:rPr lang="fr-FR" dirty="0">
                <a:latin typeface="Arial" panose="020B0604020202020204" pitchFamily="34" charset="0"/>
                <a:cs typeface="Arial" panose="020B0604020202020204" pitchFamily="34" charset="0"/>
              </a:rPr>
              <a:t>bonne résistance à la compression ;</a:t>
            </a:r>
          </a:p>
          <a:p>
            <a:pPr lvl="0">
              <a:lnSpc>
                <a:spcPct val="150000"/>
              </a:lnSpc>
            </a:pPr>
            <a:r>
              <a:rPr lang="fr-FR" dirty="0">
                <a:latin typeface="Arial" panose="020B0604020202020204" pitchFamily="34" charset="0"/>
                <a:cs typeface="Arial" panose="020B0604020202020204" pitchFamily="34" charset="0"/>
              </a:rPr>
              <a:t>supporte des charges élevées (bord d’attaque, planchers, etc...) ;</a:t>
            </a:r>
          </a:p>
          <a:p>
            <a:pPr lvl="0">
              <a:lnSpc>
                <a:spcPct val="150000"/>
              </a:lnSpc>
            </a:pPr>
            <a:r>
              <a:rPr lang="fr-FR" dirty="0">
                <a:latin typeface="Arial" panose="020B0604020202020204" pitchFamily="34" charset="0"/>
                <a:cs typeface="Arial" panose="020B0604020202020204" pitchFamily="34" charset="0"/>
              </a:rPr>
              <a:t>amortisseur de vibrations ;</a:t>
            </a:r>
          </a:p>
          <a:p>
            <a:pPr lvl="0">
              <a:lnSpc>
                <a:spcPct val="150000"/>
              </a:lnSpc>
            </a:pPr>
            <a:r>
              <a:rPr lang="fr-FR" dirty="0">
                <a:latin typeface="Arial" panose="020B0604020202020204" pitchFamily="34" charset="0"/>
                <a:cs typeface="Arial" panose="020B0604020202020204" pitchFamily="34" charset="0"/>
              </a:rPr>
              <a:t>isolant thermique et acoustique</a:t>
            </a:r>
          </a:p>
          <a:p>
            <a:pPr lvl="2">
              <a:lnSpc>
                <a:spcPct val="150000"/>
              </a:lnSpc>
            </a:pPr>
            <a:r>
              <a:rPr lang="fr-FR" b="1" dirty="0">
                <a:latin typeface="Arial" panose="020B0604020202020204" pitchFamily="34" charset="0"/>
                <a:cs typeface="Arial" panose="020B0604020202020204" pitchFamily="34" charset="0"/>
              </a:rPr>
              <a:t>Inconvénients</a:t>
            </a:r>
          </a:p>
          <a:p>
            <a:pPr lvl="0">
              <a:lnSpc>
                <a:spcPct val="150000"/>
              </a:lnSpc>
            </a:pPr>
            <a:r>
              <a:rPr lang="fr-FR" dirty="0">
                <a:latin typeface="Arial" panose="020B0604020202020204" pitchFamily="34" charset="0"/>
                <a:cs typeface="Arial" panose="020B0604020202020204" pitchFamily="34" charset="0"/>
              </a:rPr>
              <a:t>sensibilité à l’impact ;</a:t>
            </a:r>
          </a:p>
          <a:p>
            <a:pPr lvl="0">
              <a:lnSpc>
                <a:spcPct val="150000"/>
              </a:lnSpc>
            </a:pPr>
            <a:r>
              <a:rPr lang="fr-FR" dirty="0">
                <a:latin typeface="Arial" panose="020B0604020202020204" pitchFamily="34" charset="0"/>
                <a:cs typeface="Arial" panose="020B0604020202020204" pitchFamily="34" charset="0"/>
              </a:rPr>
              <a:t>difficultés de réparation ;</a:t>
            </a:r>
          </a:p>
          <a:p>
            <a:pPr lvl="0">
              <a:lnSpc>
                <a:spcPct val="150000"/>
              </a:lnSpc>
            </a:pPr>
            <a:r>
              <a:rPr lang="fr-FR" dirty="0">
                <a:latin typeface="Arial" panose="020B0604020202020204" pitchFamily="34" charset="0"/>
                <a:cs typeface="Arial" panose="020B0604020202020204" pitchFamily="34" charset="0"/>
              </a:rPr>
              <a:t>si épaisseur revêtement importante risques de décollement.</a:t>
            </a:r>
          </a:p>
          <a:p>
            <a:pPr>
              <a:lnSpc>
                <a:spcPct val="150000"/>
              </a:lnSpc>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3591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4093" t="20857" r="36232" b="10916"/>
          <a:stretch/>
        </p:blipFill>
        <p:spPr bwMode="auto">
          <a:xfrm>
            <a:off x="4413695" y="1002324"/>
            <a:ext cx="3364609"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Titre 1"/>
          <p:cNvSpPr txBox="1">
            <a:spLocks/>
          </p:cNvSpPr>
          <p:nvPr/>
        </p:nvSpPr>
        <p:spPr>
          <a:xfrm>
            <a:off x="838199" y="97260"/>
            <a:ext cx="10515600" cy="63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smtClean="0">
                <a:latin typeface="Arial" panose="020B0604020202020204" pitchFamily="34" charset="0"/>
                <a:cs typeface="Arial" panose="020B0604020202020204" pitchFamily="34" charset="0"/>
              </a:rPr>
              <a:t>La Structure sandwich: </a:t>
            </a:r>
            <a:r>
              <a:rPr lang="fr-FR" sz="2400" b="1" dirty="0">
                <a:latin typeface="Arial" panose="020B0604020202020204" pitchFamily="34" charset="0"/>
                <a:cs typeface="Arial" panose="020B0604020202020204" pitchFamily="34" charset="0"/>
              </a:rPr>
              <a:t>Applications </a:t>
            </a:r>
            <a:r>
              <a:rPr lang="fr-FR" sz="2400" b="1" dirty="0" smtClean="0">
                <a:latin typeface="Arial" panose="020B0604020202020204" pitchFamily="34" charset="0"/>
                <a:cs typeface="Arial" panose="020B0604020202020204" pitchFamily="34" charset="0"/>
              </a:rPr>
              <a:t>diverses</a:t>
            </a:r>
            <a:endParaRPr lang="fr-FR" sz="24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1060005" y="5621528"/>
            <a:ext cx="100719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Commandes de vol primaires et secondaires, empennages, planchers, carénages, radômes, etc.</a:t>
            </a:r>
          </a:p>
        </p:txBody>
      </p:sp>
    </p:spTree>
    <p:extLst>
      <p:ext uri="{BB962C8B-B14F-4D97-AF65-F5344CB8AC3E}">
        <p14:creationId xmlns:p14="http://schemas.microsoft.com/office/powerpoint/2010/main" val="22849603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10961" y="171695"/>
            <a:ext cx="6424246" cy="795460"/>
          </a:xfrm>
        </p:spPr>
        <p:txBody>
          <a:bodyPr>
            <a:normAutofit/>
          </a:bodyPr>
          <a:lstStyle/>
          <a:p>
            <a:pPr algn="ctr"/>
            <a:r>
              <a:rPr lang="fr-FR" sz="2400" b="1" dirty="0">
                <a:latin typeface="Arial" panose="020B0604020202020204" pitchFamily="34" charset="0"/>
                <a:cs typeface="Arial" panose="020B0604020202020204" pitchFamily="34" charset="0"/>
              </a:rPr>
              <a:t>La Structure </a:t>
            </a:r>
            <a:r>
              <a:rPr lang="fr-FR" sz="2400" b="1" dirty="0" smtClean="0">
                <a:latin typeface="Arial" panose="020B0604020202020204" pitchFamily="34" charset="0"/>
                <a:cs typeface="Arial" panose="020B0604020202020204" pitchFamily="34" charset="0"/>
              </a:rPr>
              <a:t>monolithique</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492369" y="1951673"/>
            <a:ext cx="10861431" cy="21698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smtClean="0">
                <a:latin typeface="Arial" panose="020B0604020202020204" pitchFamily="34" charset="0"/>
                <a:cs typeface="Arial" panose="020B0604020202020204" pitchFamily="34" charset="0"/>
              </a:rPr>
              <a:t>Dans </a:t>
            </a:r>
            <a:r>
              <a:rPr lang="fr-FR" dirty="0">
                <a:latin typeface="Arial" panose="020B0604020202020204" pitchFamily="34" charset="0"/>
                <a:cs typeface="Arial" panose="020B0604020202020204" pitchFamily="34" charset="0"/>
              </a:rPr>
              <a:t>cet assemblage, on n’utilise pas le nid d’abeille. La plupart des constituants de ces structures sont généralement réalisés avec des fibres carbone-résine. </a:t>
            </a:r>
            <a:endParaRPr lang="fr-FR" dirty="0" smtClean="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Il existe deux </a:t>
            </a:r>
            <a:r>
              <a:rPr lang="fr-FR" dirty="0" smtClean="0">
                <a:latin typeface="Arial" panose="020B0604020202020204" pitchFamily="34" charset="0"/>
                <a:cs typeface="Arial" panose="020B0604020202020204" pitchFamily="34" charset="0"/>
              </a:rPr>
              <a:t>types: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Caisson </a:t>
            </a:r>
            <a:r>
              <a:rPr lang="fr-FR" dirty="0" smtClean="0">
                <a:latin typeface="Arial" panose="020B0604020202020204" pitchFamily="34" charset="0"/>
                <a:cs typeface="Arial" panose="020B0604020202020204" pitchFamily="34" charset="0"/>
              </a:rPr>
              <a:t>multi-nervures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Revêtement </a:t>
            </a:r>
            <a:r>
              <a:rPr lang="fr-FR" dirty="0" smtClean="0">
                <a:latin typeface="Arial" panose="020B0604020202020204" pitchFamily="34" charset="0"/>
                <a:cs typeface="Arial" panose="020B0604020202020204" pitchFamily="34" charset="0"/>
              </a:rPr>
              <a:t>auto-raidi</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69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620107" y="1237566"/>
            <a:ext cx="7621403" cy="274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4567101" y="512132"/>
            <a:ext cx="3117392" cy="461665"/>
          </a:xfrm>
          <a:prstGeom prst="rect">
            <a:avLst/>
          </a:prstGeom>
        </p:spPr>
        <p:txBody>
          <a:bodyPr wrap="none">
            <a:spAutoFit/>
          </a:bodyPr>
          <a:lstStyle/>
          <a:p>
            <a:pPr marL="0" lvl="2" algn="ctr"/>
            <a:r>
              <a:rPr lang="fr-FR" sz="2400" b="1" dirty="0"/>
              <a:t>Caisson multi-nervures</a:t>
            </a:r>
          </a:p>
        </p:txBody>
      </p:sp>
      <p:sp>
        <p:nvSpPr>
          <p:cNvPr id="5" name="Rectangle 4"/>
          <p:cNvSpPr/>
          <p:nvPr/>
        </p:nvSpPr>
        <p:spPr>
          <a:xfrm>
            <a:off x="1723293" y="5117013"/>
            <a:ext cx="9337430"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caisson est formé par deux plaques de revêtement multiplia sur lesquelles on fixe les nervures et le longeron.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Exemple</a:t>
            </a:r>
            <a:r>
              <a:rPr lang="fr-FR" dirty="0">
                <a:latin typeface="Arial" panose="020B0604020202020204" pitchFamily="34" charset="0"/>
                <a:cs typeface="Arial" panose="020B0604020202020204" pitchFamily="34" charset="0"/>
              </a:rPr>
              <a:t> : aérofrein AIRBUS 310.</a:t>
            </a:r>
          </a:p>
          <a:p>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8080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68261" y="184580"/>
            <a:ext cx="4314092" cy="637198"/>
          </a:xfrm>
        </p:spPr>
        <p:txBody>
          <a:bodyPr>
            <a:normAutofit/>
          </a:bodyPr>
          <a:lstStyle/>
          <a:p>
            <a:pPr algn="ctr"/>
            <a:r>
              <a:rPr lang="fr-FR" sz="2400" b="1" dirty="0">
                <a:latin typeface="Arial" panose="020B0604020202020204" pitchFamily="34" charset="0"/>
                <a:cs typeface="Arial" panose="020B0604020202020204" pitchFamily="34" charset="0"/>
              </a:rPr>
              <a:t>Revêtement </a:t>
            </a:r>
            <a:r>
              <a:rPr lang="fr-FR" sz="2400" b="1" dirty="0" smtClean="0">
                <a:latin typeface="Arial" panose="020B0604020202020204" pitchFamily="34" charset="0"/>
                <a:cs typeface="Arial" panose="020B0604020202020204" pitchFamily="34" charset="0"/>
              </a:rPr>
              <a:t>auto-raidi</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27723" y="1386010"/>
            <a:ext cx="6536554" cy="2693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838200" y="4643863"/>
            <a:ext cx="10978662" cy="13665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gn="just">
              <a:lnSpc>
                <a:spcPct val="115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Le caisson est formé par deux plaques de revêtement auto-raidies, </a:t>
            </a:r>
            <a:r>
              <a:rPr lang="fr-FR" dirty="0" smtClean="0">
                <a:latin typeface="Arial" panose="020B0604020202020204" pitchFamily="34" charset="0"/>
                <a:ea typeface="Calibri" panose="020F0502020204030204" pitchFamily="34" charset="0"/>
                <a:cs typeface="Arial" panose="020B0604020202020204" pitchFamily="34" charset="0"/>
              </a:rPr>
              <a:t>les </a:t>
            </a:r>
            <a:r>
              <a:rPr lang="fr-FR" dirty="0">
                <a:latin typeface="Arial" panose="020B0604020202020204" pitchFamily="34" charset="0"/>
                <a:ea typeface="Calibri" panose="020F0502020204030204" pitchFamily="34" charset="0"/>
                <a:cs typeface="Arial" panose="020B0604020202020204" pitchFamily="34" charset="0"/>
              </a:rPr>
              <a:t>longerons avant et arrière et les nervures. </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15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Cet </a:t>
            </a:r>
            <a:r>
              <a:rPr lang="fr-FR" dirty="0">
                <a:latin typeface="Arial" panose="020B0604020202020204" pitchFamily="34" charset="0"/>
                <a:ea typeface="Calibri" panose="020F0502020204030204" pitchFamily="34" charset="0"/>
                <a:cs typeface="Arial" panose="020B0604020202020204" pitchFamily="34" charset="0"/>
              </a:rPr>
              <a:t>assemblage très résistant permet d’absorber d’importantes contraintes.</a:t>
            </a:r>
          </a:p>
          <a:p>
            <a:pPr marL="285750" indent="-285750" algn="just">
              <a:lnSpc>
                <a:spcPct val="115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Exemples : PHR, dérives, volets hypersustentateurs - A320</a:t>
            </a:r>
          </a:p>
        </p:txBody>
      </p:sp>
    </p:spTree>
    <p:extLst>
      <p:ext uri="{BB962C8B-B14F-4D97-AF65-F5344CB8AC3E}">
        <p14:creationId xmlns:p14="http://schemas.microsoft.com/office/powerpoint/2010/main" val="1024569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21976" y="259617"/>
            <a:ext cx="6002215" cy="654783"/>
          </a:xfrm>
        </p:spPr>
        <p:txBody>
          <a:bodyPr>
            <a:normAutofit/>
          </a:bodyPr>
          <a:lstStyle/>
          <a:p>
            <a:pPr algn="ctr"/>
            <a:r>
              <a:rPr lang="fr-FR" sz="2400" b="1" dirty="0">
                <a:latin typeface="Arial" panose="020B0604020202020204" pitchFamily="34" charset="0"/>
                <a:cs typeface="Arial" panose="020B0604020202020204" pitchFamily="34" charset="0"/>
              </a:rPr>
              <a:t>La Structure </a:t>
            </a:r>
            <a:r>
              <a:rPr lang="fr-FR" sz="2400" b="1" dirty="0" smtClean="0">
                <a:latin typeface="Arial" panose="020B0604020202020204" pitchFamily="34" charset="0"/>
                <a:cs typeface="Arial" panose="020B0604020202020204" pitchFamily="34" charset="0"/>
              </a:rPr>
              <a:t>monolithique</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492367" y="1072442"/>
            <a:ext cx="10861431" cy="424731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b="1" dirty="0" smtClean="0"/>
              <a:t>Avantages</a:t>
            </a:r>
            <a:endParaRPr lang="fr-FR" dirty="0"/>
          </a:p>
          <a:p>
            <a:pPr marL="285750" lvl="0" indent="-285750">
              <a:lnSpc>
                <a:spcPct val="150000"/>
              </a:lnSpc>
              <a:buFont typeface="Arial" panose="020B0604020202020204" pitchFamily="34" charset="0"/>
              <a:buChar char="•"/>
            </a:pPr>
            <a:r>
              <a:rPr lang="fr-FR" dirty="0"/>
              <a:t>très bonne rigidité ;</a:t>
            </a:r>
          </a:p>
          <a:p>
            <a:pPr marL="285750" lvl="0" indent="-285750">
              <a:lnSpc>
                <a:spcPct val="150000"/>
              </a:lnSpc>
              <a:buFont typeface="Arial" panose="020B0604020202020204" pitchFamily="34" charset="0"/>
              <a:buChar char="•"/>
            </a:pPr>
            <a:r>
              <a:rPr lang="fr-FR" dirty="0"/>
              <a:t>ensembles légers ;</a:t>
            </a:r>
          </a:p>
          <a:p>
            <a:pPr marL="285750" lvl="0" indent="-285750">
              <a:lnSpc>
                <a:spcPct val="150000"/>
              </a:lnSpc>
              <a:buFont typeface="Arial" panose="020B0604020202020204" pitchFamily="34" charset="0"/>
              <a:buChar char="•"/>
            </a:pPr>
            <a:r>
              <a:rPr lang="fr-FR" dirty="0"/>
              <a:t>faible coût de fabrication ;</a:t>
            </a:r>
          </a:p>
          <a:p>
            <a:pPr marL="285750" lvl="0" indent="-285750">
              <a:lnSpc>
                <a:spcPct val="150000"/>
              </a:lnSpc>
              <a:buFont typeface="Arial" panose="020B0604020202020204" pitchFamily="34" charset="0"/>
              <a:buChar char="•"/>
            </a:pPr>
            <a:r>
              <a:rPr lang="fr-FR" dirty="0"/>
              <a:t>réparation aisée (comparable à celle utilisée dans la construction traditionnelle alliages légers).</a:t>
            </a:r>
          </a:p>
          <a:p>
            <a:pPr>
              <a:lnSpc>
                <a:spcPct val="150000"/>
              </a:lnSpc>
            </a:pPr>
            <a:r>
              <a:rPr lang="fr-FR" b="1" dirty="0"/>
              <a:t>Inconvénients</a:t>
            </a:r>
            <a:endParaRPr lang="fr-FR" dirty="0"/>
          </a:p>
          <a:p>
            <a:pPr marL="285750" lvl="0" indent="-285750">
              <a:lnSpc>
                <a:spcPct val="150000"/>
              </a:lnSpc>
              <a:buFont typeface="Arial" panose="020B0604020202020204" pitchFamily="34" charset="0"/>
              <a:buChar char="•"/>
            </a:pPr>
            <a:r>
              <a:rPr lang="fr-FR" dirty="0"/>
              <a:t>sensibilité aux chocs (fragilité) ;</a:t>
            </a:r>
          </a:p>
          <a:p>
            <a:pPr marL="285750" lvl="0" indent="-285750">
              <a:lnSpc>
                <a:spcPct val="150000"/>
              </a:lnSpc>
              <a:buFont typeface="Arial" panose="020B0604020202020204" pitchFamily="34" charset="0"/>
              <a:buChar char="•"/>
            </a:pPr>
            <a:r>
              <a:rPr lang="fr-FR" dirty="0"/>
              <a:t>nécessité de faible distance entre les nervures si pièces soumises à fortes contraintes.</a:t>
            </a:r>
          </a:p>
          <a:p>
            <a:pPr>
              <a:lnSpc>
                <a:spcPct val="150000"/>
              </a:lnSpc>
            </a:pPr>
            <a:r>
              <a:rPr lang="fr-FR" b="1" dirty="0"/>
              <a:t>Applications</a:t>
            </a:r>
            <a:endParaRPr lang="fr-FR" dirty="0"/>
          </a:p>
          <a:p>
            <a:pPr>
              <a:lnSpc>
                <a:spcPct val="150000"/>
              </a:lnSpc>
            </a:pPr>
            <a:r>
              <a:rPr lang="fr-FR" dirty="0"/>
              <a:t>Spoilers, PHR, dérives, volets hypersustentateurs, etc</a:t>
            </a:r>
            <a:r>
              <a:rPr lang="fr-FR" dirty="0" smtClean="0"/>
              <a:t>...</a:t>
            </a:r>
            <a:endParaRPr lang="fr-FR" dirty="0"/>
          </a:p>
        </p:txBody>
      </p:sp>
    </p:spTree>
    <p:extLst>
      <p:ext uri="{BB962C8B-B14F-4D97-AF65-F5344CB8AC3E}">
        <p14:creationId xmlns:p14="http://schemas.microsoft.com/office/powerpoint/2010/main" val="19689859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Les Composites Hybrides</a:t>
            </a:r>
            <a:br>
              <a:rPr lang="fr-FR" b="1" dirty="0"/>
            </a:br>
            <a:endParaRPr lang="fr-FR" dirty="0"/>
          </a:p>
        </p:txBody>
      </p:sp>
      <p:sp>
        <p:nvSpPr>
          <p:cNvPr id="4" name="Rectangle 3"/>
          <p:cNvSpPr/>
          <p:nvPr/>
        </p:nvSpPr>
        <p:spPr>
          <a:xfrm>
            <a:off x="322385" y="1415484"/>
            <a:ext cx="11869615" cy="5078313"/>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On regroupe sous cette appellation toutes les associations de fibres différentes dans la même résine, destinées à améliorer certaines caractéristiques.</a:t>
            </a:r>
          </a:p>
          <a:p>
            <a:pPr>
              <a:lnSpc>
                <a:spcPct val="150000"/>
              </a:lnSpc>
            </a:pPr>
            <a:r>
              <a:rPr lang="fr-FR" dirty="0">
                <a:latin typeface="Arial" panose="020B0604020202020204" pitchFamily="34" charset="0"/>
                <a:cs typeface="Arial" panose="020B0604020202020204" pitchFamily="34" charset="0"/>
              </a:rPr>
              <a:t>Exemple : carter de glace latérale A320 verre - carbone / résine phénolique.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On trouve également des assemblages de matériaux composites avec des pièces en alliage léger.</a:t>
            </a:r>
          </a:p>
          <a:p>
            <a:pPr>
              <a:lnSpc>
                <a:spcPct val="150000"/>
              </a:lnSpc>
            </a:pPr>
            <a:r>
              <a:rPr lang="fr-FR" dirty="0">
                <a:latin typeface="Arial" panose="020B0604020202020204" pitchFamily="34" charset="0"/>
                <a:cs typeface="Arial" panose="020B0604020202020204" pitchFamily="34" charset="0"/>
              </a:rPr>
              <a:t>Exemple : </a:t>
            </a:r>
            <a:r>
              <a:rPr lang="fr-FR" dirty="0" err="1">
                <a:latin typeface="Arial" panose="020B0604020202020204" pitchFamily="34" charset="0"/>
                <a:cs typeface="Arial" panose="020B0604020202020204" pitchFamily="34" charset="0"/>
              </a:rPr>
              <a:t>Arall</a:t>
            </a:r>
            <a:r>
              <a:rPr lang="fr-FR" dirty="0">
                <a:latin typeface="Arial" panose="020B0604020202020204" pitchFamily="34" charset="0"/>
                <a:cs typeface="Arial" panose="020B0604020202020204" pitchFamily="34" charset="0"/>
              </a:rPr>
              <a:t> : âme fibre aramide / résine époxy entre deux feuilles de Durai (2024) ou Zicral (7075).</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Autre exemple plus récent, le </a:t>
            </a:r>
            <a:r>
              <a:rPr lang="fr-FR" dirty="0" err="1">
                <a:latin typeface="Arial" panose="020B0604020202020204" pitchFamily="34" charset="0"/>
                <a:cs typeface="Arial" panose="020B0604020202020204" pitchFamily="34" charset="0"/>
              </a:rPr>
              <a:t>Glare</a:t>
            </a:r>
            <a:r>
              <a:rPr lang="fr-FR" dirty="0">
                <a:latin typeface="Arial" panose="020B0604020202020204" pitchFamily="34" charset="0"/>
                <a:cs typeface="Arial" panose="020B0604020202020204" pitchFamily="34" charset="0"/>
              </a:rPr>
              <a:t> 3 qui est constitué d’un empilage de trois tôles d’aluminium entre chacune desquelles sont </a:t>
            </a:r>
            <a:r>
              <a:rPr lang="fr-FR" dirty="0" err="1">
                <a:latin typeface="Arial" panose="020B0604020202020204" pitchFamily="34" charset="0"/>
                <a:cs typeface="Arial" panose="020B0604020202020204" pitchFamily="34" charset="0"/>
              </a:rPr>
              <a:t>colaminées</a:t>
            </a:r>
            <a:r>
              <a:rPr lang="fr-FR" dirty="0">
                <a:latin typeface="Arial" panose="020B0604020202020204" pitchFamily="34" charset="0"/>
                <a:cs typeface="Arial" panose="020B0604020202020204" pitchFamily="34" charset="0"/>
              </a:rPr>
              <a:t> deux couches de fibres longues de verre orientées à 90°. Ce matériau présente des caractéristiques mécaniques élevées notamment dans le sens travers, il permet de réaliser des panneaux très larges, (baisse des coûts de fabrication) pouvant être utilisés pour la fabrication des planchers de soute (B777) dans un premier temps, et envisagé dans la construction future des tronçons de fuselage et des empennages.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contre, le choix des matériaux associés est très important, car des couples galvaniques pourraient se développer et seraient préjudiciable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7465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78016" y="242033"/>
            <a:ext cx="6424246" cy="689951"/>
          </a:xfrm>
        </p:spPr>
        <p:txBody>
          <a:bodyPr>
            <a:normAutofit/>
          </a:bodyPr>
          <a:lstStyle/>
          <a:p>
            <a:pPr algn="ctr"/>
            <a:r>
              <a:rPr lang="fr-FR" sz="2400" b="1" dirty="0">
                <a:latin typeface="Arial" panose="020B0604020202020204" pitchFamily="34" charset="0"/>
                <a:cs typeface="Arial" panose="020B0604020202020204" pitchFamily="34" charset="0"/>
              </a:rPr>
              <a:t>Protection des matériaux </a:t>
            </a:r>
            <a:r>
              <a:rPr lang="fr-FR" sz="2400" b="1" dirty="0" smtClean="0">
                <a:latin typeface="Arial" panose="020B0604020202020204" pitchFamily="34" charset="0"/>
                <a:cs typeface="Arial" panose="020B0604020202020204" pitchFamily="34" charset="0"/>
              </a:rPr>
              <a:t>composites</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474785" y="2274838"/>
            <a:ext cx="10867292"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Bien que possédant une bonne résistance à la corrosion, ils doivent néanmoins être protégés contre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l’érosion, avec des peintures à base de téflon (B.A., Saumons, Radôme, etc...)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l’humidité, par une bonne étanchéité des revêtements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foudre, par des bandes conductrices rapportées (Alu) et des métallisations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0923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2715" t="20612" r="35818" b="12642"/>
          <a:stretch/>
        </p:blipFill>
        <p:spPr bwMode="auto">
          <a:xfrm rot="16200000">
            <a:off x="3805212" y="-168911"/>
            <a:ext cx="4680183" cy="6982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57718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32307" t="20121" r="37462" b="11905"/>
          <a:stretch/>
        </p:blipFill>
        <p:spPr bwMode="auto">
          <a:xfrm rot="16200000">
            <a:off x="4009493" y="70140"/>
            <a:ext cx="4771929" cy="709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63050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959350" y="722304"/>
            <a:ext cx="2273300" cy="813434"/>
          </a:xfrm>
        </p:spPr>
        <p:txBody>
          <a:bodyPr>
            <a:normAutofit/>
          </a:bodyPr>
          <a:lstStyle/>
          <a:p>
            <a:pPr algn="ctr"/>
            <a:r>
              <a:rPr lang="fr-FR" sz="2400" dirty="0">
                <a:latin typeface="Arial" panose="020B0604020202020204" pitchFamily="34" charset="0"/>
                <a:cs typeface="Arial" panose="020B0604020202020204" pitchFamily="34" charset="0"/>
              </a:rPr>
              <a:t>Traction</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5137" y="1666240"/>
            <a:ext cx="7761727" cy="2682239"/>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6" name="Rectangle 5"/>
              <p:cNvSpPr/>
              <p:nvPr/>
            </p:nvSpPr>
            <p:spPr>
              <a:xfrm>
                <a:off x="2860282" y="4815838"/>
                <a:ext cx="6655412" cy="631391"/>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fr-FR" sz="2160" dirty="0">
                    <a:latin typeface="Arial" panose="020B0604020202020204" pitchFamily="34" charset="0"/>
                    <a:ea typeface="Calibri" panose="020F0502020204030204" pitchFamily="34" charset="0"/>
                    <a:cs typeface="Arial" panose="020B0604020202020204" pitchFamily="34" charset="0"/>
                  </a:rPr>
                  <a:t>Allongement relatif (Déformation)	             </a:t>
                </a:r>
                <a:r>
                  <a:rPr lang="fr-FR" sz="2400" b="1" dirty="0">
                    <a:latin typeface="Arial" panose="020B0604020202020204" pitchFamily="34" charset="0"/>
                    <a:ea typeface="Calibri" panose="020F0502020204030204" pitchFamily="34" charset="0"/>
                    <a:cs typeface="Arial" panose="020B0604020202020204" pitchFamily="34" charset="0"/>
                  </a:rPr>
                  <a:t> </a:t>
                </a:r>
                <a14:m>
                  <m:oMath xmlns:m="http://schemas.openxmlformats.org/officeDocument/2006/math">
                    <m:r>
                      <a:rPr lang="fr-FR" sz="2400" b="1" i="1">
                        <a:latin typeface="Cambria Math" panose="02040503050406030204" pitchFamily="18" charset="0"/>
                        <a:ea typeface="Cambria Math" panose="02040503050406030204" pitchFamily="18" charset="0"/>
                      </a:rPr>
                      <m:t>𝝐</m:t>
                    </m:r>
                    <m:r>
                      <a:rPr lang="fr-FR" sz="2400" b="1">
                        <a:latin typeface="Cambria Math" panose="02040503050406030204" pitchFamily="18" charset="0"/>
                      </a:rPr>
                      <m:t>=</m:t>
                    </m:r>
                    <m:f>
                      <m:fPr>
                        <m:ctrlPr>
                          <a:rPr lang="fr-FR" sz="2400" b="1" i="1">
                            <a:latin typeface="Cambria Math" panose="02040503050406030204" pitchFamily="18" charset="0"/>
                          </a:rPr>
                        </m:ctrlPr>
                      </m:fPr>
                      <m:num>
                        <m:r>
                          <a:rPr lang="fr-FR" sz="2400" b="1">
                            <a:latin typeface="Cambria Math" panose="02040503050406030204" pitchFamily="18" charset="0"/>
                          </a:rPr>
                          <m:t>∆</m:t>
                        </m:r>
                        <m:r>
                          <a:rPr lang="fr-FR" sz="2400" b="1" i="1">
                            <a:latin typeface="Cambria Math" panose="02040503050406030204" pitchFamily="18" charset="0"/>
                          </a:rPr>
                          <m:t>𝒍</m:t>
                        </m:r>
                      </m:num>
                      <m:den>
                        <m:r>
                          <a:rPr lang="fr-FR" sz="2400" b="1" i="1">
                            <a:latin typeface="Cambria Math" panose="02040503050406030204" pitchFamily="18" charset="0"/>
                          </a:rPr>
                          <m:t>𝒍</m:t>
                        </m:r>
                      </m:den>
                    </m:f>
                  </m:oMath>
                </a14:m>
                <a:endParaRPr lang="fr-FR" sz="2400" b="1" dirty="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2860282" y="4815838"/>
                <a:ext cx="6655412" cy="631391"/>
              </a:xfrm>
              <a:prstGeom prst="rect">
                <a:avLst/>
              </a:prstGeom>
              <a:blipFill>
                <a:blip r:embed="rId4"/>
                <a:stretch>
                  <a:fillRect l="-1005" b="-283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845581" y="5538315"/>
                <a:ext cx="6670113" cy="62401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2160" dirty="0">
                    <a:latin typeface="Arial" panose="020B0604020202020204" pitchFamily="34" charset="0"/>
                    <a:ea typeface="Calibri" panose="020F0502020204030204" pitchFamily="34" charset="0"/>
                    <a:cs typeface="Arial" panose="020B0604020202020204" pitchFamily="34" charset="0"/>
                  </a:rPr>
                  <a:t>Contrainte	       			</a:t>
                </a:r>
                <a:r>
                  <a:rPr lang="fr-FR" sz="2160" dirty="0" smtClean="0">
                    <a:latin typeface="Arial" panose="020B0604020202020204" pitchFamily="34" charset="0"/>
                    <a:ea typeface="Calibri" panose="020F0502020204030204" pitchFamily="34" charset="0"/>
                    <a:cs typeface="Arial" panose="020B0604020202020204" pitchFamily="34" charset="0"/>
                  </a:rPr>
                  <a:t>              </a:t>
                </a:r>
                <a14:m>
                  <m:oMath xmlns:m="http://schemas.openxmlformats.org/officeDocument/2006/math">
                    <m:r>
                      <a:rPr lang="fr-FR" sz="2400" b="1" i="1">
                        <a:latin typeface="Cambria Math" panose="02040503050406030204" pitchFamily="18" charset="0"/>
                      </a:rPr>
                      <m:t>𝝈</m:t>
                    </m:r>
                    <m:r>
                      <a:rPr lang="fr-FR" sz="2400" b="1">
                        <a:latin typeface="Cambria Math" panose="02040503050406030204" pitchFamily="18" charset="0"/>
                      </a:rPr>
                      <m:t>=</m:t>
                    </m:r>
                    <m:f>
                      <m:fPr>
                        <m:ctrlPr>
                          <a:rPr lang="fr-FR" sz="2400" b="1" i="1">
                            <a:latin typeface="Cambria Math" panose="02040503050406030204" pitchFamily="18" charset="0"/>
                          </a:rPr>
                        </m:ctrlPr>
                      </m:fPr>
                      <m:num>
                        <m:r>
                          <a:rPr lang="fr-FR" sz="2400" b="1" i="1">
                            <a:latin typeface="Cambria Math" panose="02040503050406030204" pitchFamily="18" charset="0"/>
                          </a:rPr>
                          <m:t>𝑭</m:t>
                        </m:r>
                      </m:num>
                      <m:den>
                        <m:r>
                          <a:rPr lang="fr-FR" sz="2400" b="1" i="1">
                            <a:latin typeface="Cambria Math" panose="02040503050406030204" pitchFamily="18" charset="0"/>
                          </a:rPr>
                          <m:t>𝑺</m:t>
                        </m:r>
                      </m:den>
                    </m:f>
                  </m:oMath>
                </a14:m>
                <a:endParaRPr lang="fr-FR" sz="2400" b="1" dirty="0">
                  <a:latin typeface="Arial" panose="020B0604020202020204" pitchFamily="34" charset="0"/>
                  <a:cs typeface="Arial" panose="020B0604020202020204" pitchFamily="34"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2845581" y="5538315"/>
                <a:ext cx="6670113" cy="624017"/>
              </a:xfrm>
              <a:prstGeom prst="rect">
                <a:avLst/>
              </a:prstGeom>
              <a:blipFill>
                <a:blip r:embed="rId5"/>
                <a:stretch>
                  <a:fillRect l="-1095" b="-3846"/>
                </a:stretch>
              </a:blipFill>
            </p:spPr>
            <p:txBody>
              <a:bodyPr/>
              <a:lstStyle/>
              <a:p>
                <a:r>
                  <a:rPr lang="fr-FR">
                    <a:noFill/>
                  </a:rPr>
                  <a:t> </a:t>
                </a:r>
              </a:p>
            </p:txBody>
          </p:sp>
        </mc:Fallback>
      </mc:AlternateContent>
      <p:sp>
        <p:nvSpPr>
          <p:cNvPr id="9" name="Titre 1"/>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sp>
        <p:nvSpPr>
          <p:cNvPr id="5" name="Espace réservé du numéro de diapositive 4"/>
          <p:cNvSpPr>
            <a:spLocks noGrp="1"/>
          </p:cNvSpPr>
          <p:nvPr>
            <p:ph type="sldNum" sz="quarter" idx="12"/>
          </p:nvPr>
        </p:nvSpPr>
        <p:spPr>
          <a:xfrm>
            <a:off x="8966573" y="6034123"/>
            <a:ext cx="2468880" cy="365125"/>
          </a:xfrm>
        </p:spPr>
        <p:txBody>
          <a:bodyPr/>
          <a:lstStyle/>
          <a:p>
            <a:fld id="{52546A5F-30BF-4F18-BDC9-2A645E21CF39}" type="slidenum">
              <a:rPr lang="fr-FR" sz="1920" b="1"/>
              <a:t>8</a:t>
            </a:fld>
            <a:endParaRPr lang="fr-FR" sz="1920" b="1" dirty="0"/>
          </a:p>
        </p:txBody>
      </p:sp>
    </p:spTree>
    <p:extLst>
      <p:ext uri="{BB962C8B-B14F-4D97-AF65-F5344CB8AC3E}">
        <p14:creationId xmlns:p14="http://schemas.microsoft.com/office/powerpoint/2010/main" val="3196775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09" y="1723580"/>
            <a:ext cx="6035676" cy="4138124"/>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1" name="Rectangle 10"/>
              <p:cNvSpPr/>
              <p:nvPr/>
            </p:nvSpPr>
            <p:spPr>
              <a:xfrm>
                <a:off x="6839245" y="3738184"/>
                <a:ext cx="5124892"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𝜎</m:t>
                      </m:r>
                      <m:r>
                        <a:rPr lang="fr-FR">
                          <a:latin typeface="Cambria Math" panose="02040503050406030204" pitchFamily="18" charset="0"/>
                        </a:rPr>
                        <m:t>=</m:t>
                      </m:r>
                      <m:r>
                        <a:rPr lang="fr-FR" i="1">
                          <a:latin typeface="Cambria Math" panose="02040503050406030204" pitchFamily="18" charset="0"/>
                        </a:rPr>
                        <m:t>𝐸</m:t>
                      </m:r>
                      <m:r>
                        <a:rPr lang="fr-FR">
                          <a:latin typeface="Cambria Math" panose="02040503050406030204" pitchFamily="18" charset="0"/>
                        </a:rPr>
                        <m:t>×</m:t>
                      </m:r>
                      <m:r>
                        <a:rPr lang="fr-FR" i="1">
                          <a:latin typeface="Cambria Math" panose="02040503050406030204" pitchFamily="18" charset="0"/>
                          <a:ea typeface="Cambria Math" panose="02040503050406030204" pitchFamily="18" charset="0"/>
                        </a:rPr>
                        <m:t>𝜖</m:t>
                      </m:r>
                    </m:oMath>
                  </m:oMathPara>
                </a14:m>
                <a:endParaRPr lang="fr-FR" dirty="0" smtClean="0">
                  <a:ea typeface="Cambria Math" panose="02040503050406030204" pitchFamily="18" charset="0"/>
                </a:endParaRPr>
              </a:p>
              <a:p>
                <a:r>
                  <a:rPr lang="fr-FR" dirty="0" smtClean="0"/>
                  <a:t>E : Module de </a:t>
                </a:r>
                <a:r>
                  <a:rPr lang="fr-FR" dirty="0" err="1" smtClean="0"/>
                  <a:t>young</a:t>
                </a:r>
                <a:endParaRPr lang="fr-FR" dirty="0" smtClean="0"/>
              </a:p>
              <a:p>
                <a:r>
                  <a:rPr lang="fr-FR" dirty="0" err="1" smtClean="0"/>
                  <a:t>R</a:t>
                </a:r>
                <a:r>
                  <a:rPr lang="fr-FR" baseline="-25000" dirty="0" err="1" smtClean="0"/>
                  <a:t>e</a:t>
                </a:r>
                <a:r>
                  <a:rPr lang="fr-FR" dirty="0" smtClean="0"/>
                  <a:t>= Résistance élastique</a:t>
                </a:r>
              </a:p>
              <a:p>
                <a:r>
                  <a:rPr lang="fr-FR" dirty="0" err="1" smtClean="0"/>
                  <a:t>R</a:t>
                </a:r>
                <a:r>
                  <a:rPr lang="fr-FR" baseline="-25000" dirty="0" err="1" smtClean="0"/>
                  <a:t>m</a:t>
                </a:r>
                <a:r>
                  <a:rPr lang="fr-FR" dirty="0" smtClean="0"/>
                  <a:t>=Résistance </a:t>
                </a:r>
                <a:r>
                  <a:rPr lang="fr-FR" dirty="0"/>
                  <a:t>à la </a:t>
                </a:r>
                <a:r>
                  <a:rPr lang="fr-FR" dirty="0" smtClean="0"/>
                  <a:t>traction</a:t>
                </a:r>
              </a:p>
              <a:p>
                <a:r>
                  <a:rPr lang="fr-FR" dirty="0" smtClean="0"/>
                  <a:t>A: Allongement </a:t>
                </a:r>
                <a:r>
                  <a:rPr lang="fr-FR" dirty="0"/>
                  <a:t>à</a:t>
                </a:r>
                <a:r>
                  <a:rPr lang="fr-FR" dirty="0" smtClean="0"/>
                  <a:t> la rupture</a:t>
                </a:r>
              </a:p>
              <a:p>
                <a:endParaRPr lang="fr-FR" dirty="0"/>
              </a:p>
              <a:p>
                <a:pPr marL="285750" lvl="0" indent="-285750">
                  <a:buFont typeface="Arial" panose="020B0604020202020204" pitchFamily="34" charset="0"/>
                  <a:buChar char="•"/>
                </a:pPr>
                <a:r>
                  <a:rPr lang="fr-FR" dirty="0" smtClean="0"/>
                  <a:t>Acier 			E </a:t>
                </a:r>
                <a:r>
                  <a:rPr lang="fr-FR" dirty="0"/>
                  <a:t>= 20 000 </a:t>
                </a:r>
                <a:r>
                  <a:rPr lang="fr-FR" dirty="0" err="1"/>
                  <a:t>daN</a:t>
                </a:r>
                <a:r>
                  <a:rPr lang="fr-FR" dirty="0"/>
                  <a:t>/mm2</a:t>
                </a:r>
              </a:p>
              <a:p>
                <a:pPr marL="285750" lvl="0" indent="-285750">
                  <a:buFont typeface="Arial" panose="020B0604020202020204" pitchFamily="34" charset="0"/>
                  <a:buChar char="•"/>
                </a:pPr>
                <a:r>
                  <a:rPr lang="fr-FR" dirty="0"/>
                  <a:t>Alliages de Titane, 	E = 10 000 </a:t>
                </a:r>
                <a:r>
                  <a:rPr lang="fr-FR" dirty="0" err="1"/>
                  <a:t>daN</a:t>
                </a:r>
                <a:r>
                  <a:rPr lang="fr-FR" dirty="0"/>
                  <a:t>/mm2</a:t>
                </a:r>
              </a:p>
              <a:p>
                <a:pPr marL="285750" lvl="0" indent="-285750">
                  <a:buFont typeface="Arial" panose="020B0604020202020204" pitchFamily="34" charset="0"/>
                  <a:buChar char="•"/>
                </a:pPr>
                <a:r>
                  <a:rPr lang="fr-FR" dirty="0"/>
                  <a:t>Alliages d’aluminium, 	E = 7 500 </a:t>
                </a:r>
                <a:r>
                  <a:rPr lang="fr-FR" dirty="0" err="1"/>
                  <a:t>daN</a:t>
                </a:r>
                <a:r>
                  <a:rPr lang="fr-FR" dirty="0"/>
                  <a:t>/mm2</a:t>
                </a:r>
              </a:p>
              <a:p>
                <a:pPr marL="285750" lvl="0" indent="-285750">
                  <a:buFont typeface="Arial" panose="020B0604020202020204" pitchFamily="34" charset="0"/>
                  <a:buChar char="•"/>
                </a:pPr>
                <a:r>
                  <a:rPr lang="fr-FR" dirty="0"/>
                  <a:t>Alliages de magnésium, 	E = 4 500 </a:t>
                </a:r>
                <a:r>
                  <a:rPr lang="fr-FR" dirty="0" err="1" smtClean="0"/>
                  <a:t>daN</a:t>
                </a:r>
                <a:r>
                  <a:rPr lang="fr-FR" dirty="0" smtClean="0"/>
                  <a:t>/mm2</a:t>
                </a:r>
                <a:endParaRPr lang="fr-FR" dirty="0"/>
              </a:p>
            </p:txBody>
          </p:sp>
        </mc:Choice>
        <mc:Fallback xmlns="">
          <p:sp>
            <p:nvSpPr>
              <p:cNvPr id="11" name="Rectangle 10"/>
              <p:cNvSpPr>
                <a:spLocks noRot="1" noChangeAspect="1" noMove="1" noResize="1" noEditPoints="1" noAdjustHandles="1" noChangeArrowheads="1" noChangeShapeType="1" noTextEdit="1"/>
              </p:cNvSpPr>
              <p:nvPr/>
            </p:nvSpPr>
            <p:spPr>
              <a:xfrm>
                <a:off x="6839245" y="3738184"/>
                <a:ext cx="5124892" cy="2862322"/>
              </a:xfrm>
              <a:prstGeom prst="rect">
                <a:avLst/>
              </a:prstGeom>
              <a:blipFill>
                <a:blip r:embed="rId4"/>
                <a:stretch>
                  <a:fillRect l="-949" b="-2119"/>
                </a:stretch>
              </a:blipFill>
            </p:spPr>
            <p:txBody>
              <a:bodyPr/>
              <a:lstStyle/>
              <a:p>
                <a:r>
                  <a:rPr lang="fr-FR">
                    <a:noFill/>
                  </a:rPr>
                  <a:t> </a:t>
                </a:r>
              </a:p>
            </p:txBody>
          </p:sp>
        </mc:Fallback>
      </mc:AlternateContent>
      <p:sp>
        <p:nvSpPr>
          <p:cNvPr id="12" name="Titre 1"/>
          <p:cNvSpPr>
            <a:spLocks noGrp="1"/>
          </p:cNvSpPr>
          <p:nvPr>
            <p:ph type="title"/>
          </p:nvPr>
        </p:nvSpPr>
        <p:spPr>
          <a:xfrm>
            <a:off x="4959350" y="718558"/>
            <a:ext cx="2273300" cy="813434"/>
          </a:xfrm>
        </p:spPr>
        <p:txBody>
          <a:bodyPr>
            <a:normAutofit/>
          </a:bodyPr>
          <a:lstStyle/>
          <a:p>
            <a:pPr algn="ctr"/>
            <a:r>
              <a:rPr lang="fr-FR" sz="2400" dirty="0">
                <a:latin typeface="Arial" panose="020B0604020202020204" pitchFamily="34" charset="0"/>
                <a:cs typeface="Arial" panose="020B0604020202020204" pitchFamily="34" charset="0"/>
              </a:rPr>
              <a:t>Traction</a:t>
            </a:r>
          </a:p>
        </p:txBody>
      </p:sp>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38481"/>
          <a:stretch/>
        </p:blipFill>
        <p:spPr>
          <a:xfrm>
            <a:off x="6839245" y="1557418"/>
            <a:ext cx="3698240" cy="2077420"/>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9</a:t>
            </a:fld>
            <a:endParaRPr lang="fr-FR" sz="1920" b="1" dirty="0"/>
          </a:p>
        </p:txBody>
      </p:sp>
      <p:sp>
        <p:nvSpPr>
          <p:cNvPr id="10" name="Titre 1"/>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extLst>
      <p:ext uri="{BB962C8B-B14F-4D97-AF65-F5344CB8AC3E}">
        <p14:creationId xmlns:p14="http://schemas.microsoft.com/office/powerpoint/2010/main" val="984178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6175</Words>
  <Application>Microsoft Office PowerPoint</Application>
  <PresentationFormat>Widescreen</PresentationFormat>
  <Paragraphs>817</Paragraphs>
  <Slides>79</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Calibri Light</vt:lpstr>
      <vt:lpstr>Cambria Math</vt:lpstr>
      <vt:lpstr>Courier New</vt:lpstr>
      <vt:lpstr>Times New Roman</vt:lpstr>
      <vt:lpstr>Wingdings</vt:lpstr>
      <vt:lpstr>Thème Office</vt:lpstr>
      <vt:lpstr>Les contraintes mécaniques appliquées sur une aile d’avion</vt:lpstr>
      <vt:lpstr>Références</vt:lpstr>
      <vt:lpstr>Objectif pédagogique</vt:lpstr>
      <vt:lpstr>PowerPoint Presentation</vt:lpstr>
      <vt:lpstr>PowerPoint Presentation</vt:lpstr>
      <vt:lpstr>PowerPoint Presentation</vt:lpstr>
      <vt:lpstr>Notions sur les charges et les contraintes</vt:lpstr>
      <vt:lpstr>Traction</vt:lpstr>
      <vt:lpstr>Traction</vt:lpstr>
      <vt:lpstr>Compression</vt:lpstr>
      <vt:lpstr>Cisaillement</vt:lpstr>
      <vt:lpstr>Cisaillement</vt:lpstr>
      <vt:lpstr>Torsion</vt:lpstr>
      <vt:lpstr>Flexion</vt:lpstr>
      <vt:lpstr>Les matériaux utilisés en aéronautique </vt:lpstr>
      <vt:lpstr>Alliages Fer- Carbone</vt:lpstr>
      <vt:lpstr>Les aciers ordinaires ou non alliés</vt:lpstr>
      <vt:lpstr>PowerPoint Presentation</vt:lpstr>
      <vt:lpstr>Les aciers faiblement alliés</vt:lpstr>
      <vt:lpstr>Les aciers faiblement alliés: Désignation normalisée</vt:lpstr>
      <vt:lpstr>Les aciers fortement alliés</vt:lpstr>
      <vt:lpstr>Les aciers fortement alliés: Désignation normalisée</vt:lpstr>
      <vt:lpstr>Alliages légers</vt:lpstr>
      <vt:lpstr>Alliages légers: Désignation alphanumérique</vt:lpstr>
      <vt:lpstr>Alliages légers: Désignation Numérique</vt:lpstr>
      <vt:lpstr>Alliages légers: Désignation Numérique</vt:lpstr>
      <vt:lpstr>Les Alliages légers non trempant</vt:lpstr>
      <vt:lpstr>PowerPoint Presentation</vt:lpstr>
      <vt:lpstr>Les Alliages légers non trempant: Alliages aluminium - silicium</vt:lpstr>
      <vt:lpstr>Les Alliages Légers Trempant</vt:lpstr>
      <vt:lpstr>Les Alliages Légers Trempant: Alliages Aluminium - Cuivre</vt:lpstr>
      <vt:lpstr>Les Alliages Légers Trempant: Alliages Aluminium – Cuivre (suite)</vt:lpstr>
      <vt:lpstr>Les Alliages Légers Trempant: Alliages Aluminium - Cuivre</vt:lpstr>
      <vt:lpstr>PowerPoint Presentation</vt:lpstr>
      <vt:lpstr>PowerPoint Presentation</vt:lpstr>
      <vt:lpstr>Les Traitements Thermiques</vt:lpstr>
      <vt:lpstr>PowerPoint Presentation</vt:lpstr>
      <vt:lpstr>PowerPoint Presentation</vt:lpstr>
      <vt:lpstr>PowerPoint Presentation</vt:lpstr>
      <vt:lpstr>PowerPoint Presentation</vt:lpstr>
      <vt:lpstr>PowerPoint Presentation</vt:lpstr>
      <vt:lpstr>Matériaux composites: Constitution</vt:lpstr>
      <vt:lpstr>Matériaux composites: Les Fibres ou armature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Fibres métalloïdiques Fibres de carbone</vt:lpstr>
      <vt:lpstr>Fibres métalloïdiques Fibres de carbone  </vt:lpstr>
      <vt:lpstr>Fibres de bore, de carbure de Si</vt:lpstr>
      <vt:lpstr>Fibres de bore, de carbure de Si</vt:lpstr>
      <vt:lpstr>Fibres de bore, de carbure de Si</vt:lpstr>
      <vt:lpstr>Différentes formes et orientation</vt:lpstr>
      <vt:lpstr>Les Matrices ou liant</vt:lpstr>
      <vt:lpstr>Les Matrices ou liant</vt:lpstr>
      <vt:lpstr>Matrices métalliques </vt:lpstr>
      <vt:lpstr>Matrices organiques ou résines </vt:lpstr>
      <vt:lpstr>Matrices organiques ou résines </vt:lpstr>
      <vt:lpstr>Matrices organiques ou résines </vt:lpstr>
      <vt:lpstr>Matrices organiques ou résines </vt:lpstr>
      <vt:lpstr>Principe D’élaboration D’une Pièce </vt:lpstr>
      <vt:lpstr>Phases d’élaboration : </vt:lpstr>
      <vt:lpstr>Caractéristiques des composites </vt:lpstr>
      <vt:lpstr>La Structure sandwich </vt:lpstr>
      <vt:lpstr>La Structure sandwich: Matériau de remplissage</vt:lpstr>
      <vt:lpstr>La Structure sandwich</vt:lpstr>
      <vt:lpstr>PowerPoint Presentation</vt:lpstr>
      <vt:lpstr>La Structure monolithique</vt:lpstr>
      <vt:lpstr>PowerPoint Presentation</vt:lpstr>
      <vt:lpstr>Revêtement auto-raidi</vt:lpstr>
      <vt:lpstr>La Structure monolithique</vt:lpstr>
      <vt:lpstr>Les Composites Hybrides </vt:lpstr>
      <vt:lpstr>Protection des matériaux composites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Alliages et matériaux utilisés en construction aéronautique</dc:title>
  <dc:creator>Microsoft</dc:creator>
  <cp:lastModifiedBy>DML</cp:lastModifiedBy>
  <cp:revision>75</cp:revision>
  <dcterms:created xsi:type="dcterms:W3CDTF">2020-10-24T18:40:46Z</dcterms:created>
  <dcterms:modified xsi:type="dcterms:W3CDTF">2020-12-28T20:29:03Z</dcterms:modified>
</cp:coreProperties>
</file>